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6" r:id="rId2"/>
    <p:sldId id="329" r:id="rId3"/>
    <p:sldId id="355" r:id="rId4"/>
    <p:sldId id="464" r:id="rId5"/>
    <p:sldId id="463" r:id="rId6"/>
    <p:sldId id="378" r:id="rId7"/>
    <p:sldId id="379" r:id="rId8"/>
    <p:sldId id="382" r:id="rId9"/>
    <p:sldId id="446" r:id="rId10"/>
    <p:sldId id="466" r:id="rId11"/>
    <p:sldId id="467" r:id="rId12"/>
    <p:sldId id="468" r:id="rId13"/>
    <p:sldId id="469" r:id="rId14"/>
    <p:sldId id="470" r:id="rId15"/>
    <p:sldId id="440" r:id="rId16"/>
    <p:sldId id="441" r:id="rId17"/>
    <p:sldId id="435" r:id="rId18"/>
    <p:sldId id="471" r:id="rId19"/>
    <p:sldId id="451" r:id="rId20"/>
    <p:sldId id="453" r:id="rId21"/>
    <p:sldId id="457" r:id="rId22"/>
    <p:sldId id="455" r:id="rId23"/>
    <p:sldId id="456" r:id="rId24"/>
    <p:sldId id="438" r:id="rId25"/>
    <p:sldId id="439" r:id="rId26"/>
    <p:sldId id="388" r:id="rId27"/>
    <p:sldId id="389" r:id="rId28"/>
    <p:sldId id="458" r:id="rId29"/>
    <p:sldId id="460" r:id="rId30"/>
    <p:sldId id="461" r:id="rId31"/>
    <p:sldId id="449" r:id="rId32"/>
    <p:sldId id="372" r:id="rId33"/>
    <p:sldId id="371" r:id="rId34"/>
    <p:sldId id="326" r:id="rId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asha.revill"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3232"/>
    <a:srgbClr val="133669"/>
    <a:srgbClr val="DDDDDD"/>
    <a:srgbClr val="1C5683"/>
    <a:srgbClr val="323205"/>
    <a:srgbClr val="272727"/>
    <a:srgbClr val="DDDEDD"/>
    <a:srgbClr val="505150"/>
    <a:srgbClr val="192F55"/>
    <a:srgbClr val="64CBB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06" autoAdjust="0"/>
    <p:restoredTop sz="98208" autoAdjust="0"/>
  </p:normalViewPr>
  <p:slideViewPr>
    <p:cSldViewPr snapToGrid="0" snapToObjects="1">
      <p:cViewPr>
        <p:scale>
          <a:sx n="70" d="100"/>
          <a:sy n="70" d="100"/>
        </p:scale>
        <p:origin x="-2082" y="-9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D0498B5-81E2-455D-881A-B7EDE3F0BAB3}" type="datetimeFigureOut">
              <a:rPr lang="en-GB" smtClean="0"/>
              <a:pPr/>
              <a:t>14/09/2015</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58F22D9-3B47-4AD9-AC04-A7153970D97E}"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B95D4CD-308A-40C5-954C-60317A9360C3}" type="datetimeFigureOut">
              <a:rPr lang="en-GB" smtClean="0"/>
              <a:pPr/>
              <a:t>14/09/2015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6CBCD73-178D-4F3E-B0F2-70BF6ABD1642}"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00" b="1" smtClean="0"/>
              <a:t>David</a:t>
            </a:r>
            <a:endParaRPr lang="en-GB" sz="1000" b="1" dirty="0" smtClean="0"/>
          </a:p>
        </p:txBody>
      </p:sp>
      <p:sp>
        <p:nvSpPr>
          <p:cNvPr id="4" name="Slide Number Placeholder 3"/>
          <p:cNvSpPr>
            <a:spLocks noGrp="1"/>
          </p:cNvSpPr>
          <p:nvPr>
            <p:ph type="sldNum" sz="quarter" idx="10"/>
          </p:nvPr>
        </p:nvSpPr>
        <p:spPr/>
        <p:txBody>
          <a:bodyPr/>
          <a:lstStyle/>
          <a:p>
            <a:fld id="{D6CBCD73-178D-4F3E-B0F2-70BF6ABD1642}"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endParaRPr lang="en-GB" dirty="0" smtClean="0"/>
          </a:p>
        </p:txBody>
      </p:sp>
      <p:sp>
        <p:nvSpPr>
          <p:cNvPr id="4" name="Slide Number Placeholder 3"/>
          <p:cNvSpPr>
            <a:spLocks noGrp="1"/>
          </p:cNvSpPr>
          <p:nvPr>
            <p:ph type="sldNum" sz="quarter" idx="5"/>
          </p:nvPr>
        </p:nvSpPr>
        <p:spPr/>
        <p:txBody>
          <a:bodyPr/>
          <a:lstStyle/>
          <a:p>
            <a:pPr>
              <a:defRPr/>
            </a:pPr>
            <a:fld id="{D51B0D5D-47A1-45FF-914A-09FF6FE10BB3}" type="slidenum">
              <a:rPr lang="en-GB" smtClean="0"/>
              <a:pPr>
                <a:defRPr/>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defRPr/>
            </a:pPr>
            <a:endParaRPr lang="en-GB" dirty="0" smtClean="0"/>
          </a:p>
        </p:txBody>
      </p:sp>
      <p:sp>
        <p:nvSpPr>
          <p:cNvPr id="4" name="Slide Number Placeholder 3"/>
          <p:cNvSpPr>
            <a:spLocks noGrp="1"/>
          </p:cNvSpPr>
          <p:nvPr>
            <p:ph type="sldNum" sz="quarter" idx="5"/>
          </p:nvPr>
        </p:nvSpPr>
        <p:spPr/>
        <p:txBody>
          <a:bodyPr/>
          <a:lstStyle/>
          <a:p>
            <a:pPr>
              <a:defRPr/>
            </a:pPr>
            <a:fld id="{D51B0D5D-47A1-45FF-914A-09FF6FE10BB3}"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defRPr/>
            </a:pPr>
            <a:endParaRPr lang="en-GB" dirty="0" smtClean="0">
              <a:cs typeface="Arial" pitchFamily="34" charset="0"/>
            </a:endParaRPr>
          </a:p>
          <a:p>
            <a:pPr>
              <a:buFont typeface="Arial" pitchFamily="34" charset="0"/>
              <a:buChar char="•"/>
              <a:defRPr/>
            </a:pPr>
            <a:endParaRPr lang="en-GB" dirty="0" smtClean="0"/>
          </a:p>
        </p:txBody>
      </p:sp>
      <p:sp>
        <p:nvSpPr>
          <p:cNvPr id="4" name="Slide Number Placeholder 3"/>
          <p:cNvSpPr>
            <a:spLocks noGrp="1"/>
          </p:cNvSpPr>
          <p:nvPr>
            <p:ph type="sldNum" sz="quarter" idx="5"/>
          </p:nvPr>
        </p:nvSpPr>
        <p:spPr/>
        <p:txBody>
          <a:bodyPr/>
          <a:lstStyle/>
          <a:p>
            <a:pPr>
              <a:defRPr/>
            </a:pPr>
            <a:fld id="{E9083F99-C590-4D1D-8EE2-F97C45C2C650}" type="slidenum">
              <a:rPr lang="en-GB" smtClean="0"/>
              <a:pPr>
                <a:defRPr/>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800100" lvl="1" indent="-342900" eaLnBrk="0" hangingPunct="0">
              <a:spcBef>
                <a:spcPct val="20000"/>
              </a:spcBef>
              <a:buFont typeface="Wingdings" pitchFamily="2" charset="2"/>
              <a:buNone/>
            </a:pPr>
            <a:endParaRPr lang="en-GB" dirty="0" smtClean="0">
              <a:cs typeface="Arial" pitchFamily="34" charset="0"/>
            </a:endParaRPr>
          </a:p>
        </p:txBody>
      </p:sp>
      <p:sp>
        <p:nvSpPr>
          <p:cNvPr id="4" name="Slide Number Placeholder 3"/>
          <p:cNvSpPr>
            <a:spLocks noGrp="1"/>
          </p:cNvSpPr>
          <p:nvPr>
            <p:ph type="sldNum" sz="quarter" idx="10"/>
          </p:nvPr>
        </p:nvSpPr>
        <p:spPr/>
        <p:txBody>
          <a:bodyPr/>
          <a:lstStyle/>
          <a:p>
            <a:fld id="{D6CBCD73-178D-4F3E-B0F2-70BF6ABD1642}"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eaLnBrk="0" hangingPunct="0">
              <a:spcBef>
                <a:spcPct val="20000"/>
              </a:spcBef>
              <a:buFont typeface="Wingdings" pitchFamily="2" charset="2"/>
              <a:buNone/>
            </a:pPr>
            <a:endParaRPr lang="en-GB" dirty="0" smtClean="0">
              <a:cs typeface="Arial" pitchFamily="34" charset="0"/>
            </a:endParaRPr>
          </a:p>
        </p:txBody>
      </p:sp>
      <p:sp>
        <p:nvSpPr>
          <p:cNvPr id="4" name="Slide Number Placeholder 3"/>
          <p:cNvSpPr>
            <a:spLocks noGrp="1"/>
          </p:cNvSpPr>
          <p:nvPr>
            <p:ph type="sldNum" sz="quarter" idx="10"/>
          </p:nvPr>
        </p:nvSpPr>
        <p:spPr/>
        <p:txBody>
          <a:bodyPr/>
          <a:lstStyle/>
          <a:p>
            <a:fld id="{D6CBCD73-178D-4F3E-B0F2-70BF6ABD1642}"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2177" y="4466987"/>
            <a:ext cx="6420026" cy="4715153"/>
          </a:xfrm>
        </p:spPr>
        <p:txBody>
          <a:bodyPr>
            <a:normAutofit/>
          </a:bodyPr>
          <a:lstStyle/>
          <a:p>
            <a:endParaRPr lang="en-GB"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D6CBCD73-178D-4F3E-B0F2-70BF6ABD1642}" type="slidenum">
              <a:rPr lang="en-GB" smtClean="0"/>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2177" y="4715153"/>
            <a:ext cx="6420026" cy="4466987"/>
          </a:xfrm>
        </p:spPr>
        <p:txBody>
          <a:bodyPr>
            <a:noAutofit/>
          </a:bodyPr>
          <a:lstStyle/>
          <a:p>
            <a:endParaRPr lang="en-GB" sz="1100" kern="1200" dirty="0" smtClean="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fld id="{D6CBCD73-178D-4F3E-B0F2-70BF6ABD1642}" type="slidenum">
              <a:rPr lang="en-GB" smtClean="0"/>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indent="-342900" eaLnBrk="0" hangingPunct="0">
              <a:spcBef>
                <a:spcPct val="20000"/>
              </a:spcBef>
              <a:buFont typeface="Wingdings" pitchFamily="2" charset="2"/>
              <a:buNone/>
            </a:pPr>
            <a:endParaRPr lang="en-GB" sz="1600" dirty="0" smtClean="0">
              <a:cs typeface="Arial" pitchFamily="34" charset="0"/>
            </a:endParaRPr>
          </a:p>
        </p:txBody>
      </p:sp>
      <p:sp>
        <p:nvSpPr>
          <p:cNvPr id="4" name="Slide Number Placeholder 3"/>
          <p:cNvSpPr>
            <a:spLocks noGrp="1"/>
          </p:cNvSpPr>
          <p:nvPr>
            <p:ph type="sldNum" sz="quarter" idx="10"/>
          </p:nvPr>
        </p:nvSpPr>
        <p:spPr/>
        <p:txBody>
          <a:bodyPr/>
          <a:lstStyle/>
          <a:p>
            <a:fld id="{D6CBCD73-178D-4F3E-B0F2-70BF6ABD1642}" type="slidenum">
              <a:rPr lang="en-GB" smtClean="0"/>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8825" y="4604857"/>
            <a:ext cx="6464085" cy="4577283"/>
          </a:xfrm>
        </p:spPr>
        <p:txBody>
          <a:bodyPr>
            <a:noAutofit/>
          </a:bodyPr>
          <a:lstStyle/>
          <a:p>
            <a:pPr marL="342900" indent="-342900" eaLnBrk="0" hangingPunct="0">
              <a:spcBef>
                <a:spcPct val="20000"/>
              </a:spcBef>
              <a:buFont typeface="Wingdings" pitchFamily="2" charset="2"/>
              <a:buNone/>
            </a:pPr>
            <a:endParaRPr lang="en-GB" dirty="0" smtClean="0">
              <a:cs typeface="Arial" pitchFamily="34" charset="0"/>
            </a:endParaRPr>
          </a:p>
          <a:p>
            <a:pPr marL="342900" indent="-342900" eaLnBrk="0" hangingPunct="0">
              <a:spcBef>
                <a:spcPct val="20000"/>
              </a:spcBef>
              <a:buFont typeface="Wingdings" pitchFamily="2" charset="2"/>
              <a:buNone/>
            </a:pPr>
            <a:endParaRPr lang="en-GB" dirty="0" smtClean="0">
              <a:cs typeface="Arial" pitchFamily="34" charset="0"/>
            </a:endParaRPr>
          </a:p>
        </p:txBody>
      </p:sp>
      <p:sp>
        <p:nvSpPr>
          <p:cNvPr id="4" name="Slide Number Placeholder 3"/>
          <p:cNvSpPr>
            <a:spLocks noGrp="1"/>
          </p:cNvSpPr>
          <p:nvPr>
            <p:ph type="sldNum" sz="quarter" idx="10"/>
          </p:nvPr>
        </p:nvSpPr>
        <p:spPr/>
        <p:txBody>
          <a:bodyPr/>
          <a:lstStyle/>
          <a:p>
            <a:fld id="{D6CBCD73-178D-4F3E-B0F2-70BF6ABD1642}"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8825" y="4604857"/>
            <a:ext cx="6464085" cy="4577283"/>
          </a:xfrm>
        </p:spPr>
        <p:txBody>
          <a:bodyPr>
            <a:noAutofit/>
          </a:bodyPr>
          <a:lstStyle/>
          <a:p>
            <a:pPr marL="342900" indent="-342900" eaLnBrk="0" hangingPunct="0">
              <a:spcBef>
                <a:spcPct val="20000"/>
              </a:spcBef>
              <a:buFont typeface="Wingdings" pitchFamily="2" charset="2"/>
              <a:buNone/>
            </a:pPr>
            <a:endParaRPr lang="en-GB" dirty="0" smtClean="0">
              <a:cs typeface="Arial" pitchFamily="34" charset="0"/>
            </a:endParaRPr>
          </a:p>
        </p:txBody>
      </p:sp>
      <p:sp>
        <p:nvSpPr>
          <p:cNvPr id="4" name="Slide Number Placeholder 3"/>
          <p:cNvSpPr>
            <a:spLocks noGrp="1"/>
          </p:cNvSpPr>
          <p:nvPr>
            <p:ph type="sldNum" sz="quarter" idx="10"/>
          </p:nvPr>
        </p:nvSpPr>
        <p:spPr/>
        <p:txBody>
          <a:bodyPr/>
          <a:lstStyle/>
          <a:p>
            <a:fld id="{D6CBCD73-178D-4F3E-B0F2-70BF6ABD1642}" type="slidenum">
              <a:rPr lang="en-GB" smtClean="0"/>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r" eaLnBrk="0" hangingPunct="0">
              <a:lnSpc>
                <a:spcPct val="150000"/>
              </a:lnSpc>
              <a:spcBef>
                <a:spcPct val="20000"/>
              </a:spcBef>
            </a:pPr>
            <a:r>
              <a:rPr lang="en-GB" sz="1200" b="1" dirty="0" smtClean="0">
                <a:latin typeface="Century Gothic"/>
                <a:cs typeface="Century Gothic"/>
              </a:rPr>
              <a:t>David</a:t>
            </a:r>
          </a:p>
        </p:txBody>
      </p:sp>
      <p:sp>
        <p:nvSpPr>
          <p:cNvPr id="4" name="Slide Number Placeholder 3"/>
          <p:cNvSpPr>
            <a:spLocks noGrp="1"/>
          </p:cNvSpPr>
          <p:nvPr>
            <p:ph type="sldNum" sz="quarter" idx="10"/>
          </p:nvPr>
        </p:nvSpPr>
        <p:spPr/>
        <p:txBody>
          <a:bodyPr/>
          <a:lstStyle/>
          <a:p>
            <a:fld id="{D6CBCD73-178D-4F3E-B0F2-70BF6ABD1642}"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8825" y="4604857"/>
            <a:ext cx="6464085" cy="4577283"/>
          </a:xfrm>
        </p:spPr>
        <p:txBody>
          <a:bodyPr>
            <a:noAutofit/>
          </a:bodyPr>
          <a:lstStyle/>
          <a:p>
            <a:pPr marL="342900" indent="-342900" eaLnBrk="0" hangingPunct="0">
              <a:spcBef>
                <a:spcPct val="20000"/>
              </a:spcBef>
              <a:buFont typeface="Wingdings" pitchFamily="2" charset="2"/>
              <a:buNone/>
            </a:pPr>
            <a:endParaRPr lang="en-GB" dirty="0" smtClean="0">
              <a:cs typeface="Arial" pitchFamily="34" charset="0"/>
            </a:endParaRPr>
          </a:p>
          <a:p>
            <a:pPr marL="342900" indent="-342900" eaLnBrk="0" hangingPunct="0">
              <a:spcBef>
                <a:spcPct val="20000"/>
              </a:spcBef>
              <a:buFont typeface="Wingdings" pitchFamily="2" charset="2"/>
              <a:buNone/>
            </a:pPr>
            <a:endParaRPr lang="en-GB" dirty="0" smtClean="0">
              <a:cs typeface="Arial" pitchFamily="34" charset="0"/>
            </a:endParaRPr>
          </a:p>
        </p:txBody>
      </p:sp>
      <p:sp>
        <p:nvSpPr>
          <p:cNvPr id="4" name="Slide Number Placeholder 3"/>
          <p:cNvSpPr>
            <a:spLocks noGrp="1"/>
          </p:cNvSpPr>
          <p:nvPr>
            <p:ph type="sldNum" sz="quarter" idx="10"/>
          </p:nvPr>
        </p:nvSpPr>
        <p:spPr/>
        <p:txBody>
          <a:bodyPr/>
          <a:lstStyle/>
          <a:p>
            <a:fld id="{D6CBCD73-178D-4F3E-B0F2-70BF6ABD1642}" type="slidenum">
              <a:rPr lang="en-GB" smtClean="0"/>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eaLnBrk="0" hangingPunct="0">
              <a:lnSpc>
                <a:spcPct val="150000"/>
              </a:lnSpc>
              <a:spcBef>
                <a:spcPct val="20000"/>
              </a:spcBef>
            </a:pPr>
            <a:endParaRPr lang="en-GB" dirty="0"/>
          </a:p>
        </p:txBody>
      </p:sp>
      <p:sp>
        <p:nvSpPr>
          <p:cNvPr id="4" name="Slide Number Placeholder 3"/>
          <p:cNvSpPr>
            <a:spLocks noGrp="1"/>
          </p:cNvSpPr>
          <p:nvPr>
            <p:ph type="sldNum" sz="quarter" idx="10"/>
          </p:nvPr>
        </p:nvSpPr>
        <p:spPr/>
        <p:txBody>
          <a:bodyPr/>
          <a:lstStyle/>
          <a:p>
            <a:fld id="{D6CBCD73-178D-4F3E-B0F2-70BF6ABD1642}" type="slidenum">
              <a:rPr lang="en-GB" smtClean="0"/>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6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CBCD73-178D-4F3E-B0F2-70BF6ABD1642}" type="slidenum">
              <a:rPr lang="en-GB" smtClean="0"/>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CBCD73-178D-4F3E-B0F2-70BF6ABD1642}" type="slidenum">
              <a:rPr lang="en-GB" smtClean="0"/>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sz="1200" b="1" dirty="0" smtClean="0">
              <a:latin typeface="Century Gothic"/>
              <a:cs typeface="Century Gothic"/>
            </a:endParaRPr>
          </a:p>
        </p:txBody>
      </p:sp>
      <p:sp>
        <p:nvSpPr>
          <p:cNvPr id="4" name="Slide Number Placeholder 3"/>
          <p:cNvSpPr>
            <a:spLocks noGrp="1"/>
          </p:cNvSpPr>
          <p:nvPr>
            <p:ph type="sldNum" sz="quarter" idx="10"/>
          </p:nvPr>
        </p:nvSpPr>
        <p:spPr/>
        <p:txBody>
          <a:bodyPr/>
          <a:lstStyle/>
          <a:p>
            <a:fld id="{D6CBCD73-178D-4F3E-B0F2-70BF6ABD1642}" type="slidenum">
              <a:rPr lang="en-GB" smtClean="0"/>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eaLnBrk="0" hangingPunct="0">
              <a:lnSpc>
                <a:spcPct val="150000"/>
              </a:lnSpc>
              <a:spcBef>
                <a:spcPct val="20000"/>
              </a:spcBef>
            </a:pPr>
            <a:r>
              <a:rPr lang="en-GB" sz="1000" b="1" dirty="0" smtClean="0">
                <a:latin typeface="Calibri" pitchFamily="34" charset="0"/>
                <a:cs typeface="Calibri" pitchFamily="34" charset="0"/>
              </a:rPr>
              <a:t>David</a:t>
            </a:r>
          </a:p>
        </p:txBody>
      </p:sp>
      <p:sp>
        <p:nvSpPr>
          <p:cNvPr id="4" name="Slide Number Placeholder 3"/>
          <p:cNvSpPr>
            <a:spLocks noGrp="1"/>
          </p:cNvSpPr>
          <p:nvPr>
            <p:ph type="sldNum" sz="quarter" idx="10"/>
          </p:nvPr>
        </p:nvSpPr>
        <p:spPr/>
        <p:txBody>
          <a:bodyPr/>
          <a:lstStyle/>
          <a:p>
            <a:fld id="{D6CBCD73-178D-4F3E-B0F2-70BF6ABD1642}" type="slidenum">
              <a:rPr lang="en-GB" smtClean="0"/>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8825" y="4604857"/>
            <a:ext cx="6464085" cy="4577283"/>
          </a:xfrm>
        </p:spPr>
        <p:txBody>
          <a:bodyPr>
            <a:noAutofit/>
          </a:bodyPr>
          <a:lstStyle/>
          <a:p>
            <a:pPr marL="3543300" lvl="7" indent="-342900" eaLnBrk="0" hangingPunct="0">
              <a:spcBef>
                <a:spcPct val="20000"/>
              </a:spcBef>
              <a:buFont typeface="Wingdings" pitchFamily="2" charset="2"/>
              <a:buNone/>
            </a:pPr>
            <a:endParaRPr lang="en-GB" dirty="0" smtClean="0">
              <a:cs typeface="Arial" pitchFamily="34" charset="0"/>
            </a:endParaRPr>
          </a:p>
        </p:txBody>
      </p:sp>
      <p:sp>
        <p:nvSpPr>
          <p:cNvPr id="4" name="Slide Number Placeholder 3"/>
          <p:cNvSpPr>
            <a:spLocks noGrp="1"/>
          </p:cNvSpPr>
          <p:nvPr>
            <p:ph type="sldNum" sz="quarter" idx="10"/>
          </p:nvPr>
        </p:nvSpPr>
        <p:spPr/>
        <p:txBody>
          <a:bodyPr/>
          <a:lstStyle/>
          <a:p>
            <a:fld id="{D6CBCD73-178D-4F3E-B0F2-70BF6ABD1642}" type="slidenum">
              <a:rPr lang="en-GB" smtClean="0"/>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CBCD73-178D-4F3E-B0F2-70BF6ABD1642}" type="slidenum">
              <a:rPr lang="en-GB" smtClean="0"/>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endParaRPr lang="en-GB" b="1" dirty="0" smtClean="0"/>
          </a:p>
        </p:txBody>
      </p:sp>
      <p:sp>
        <p:nvSpPr>
          <p:cNvPr id="4" name="Slide Number Placeholder 3"/>
          <p:cNvSpPr>
            <a:spLocks noGrp="1"/>
          </p:cNvSpPr>
          <p:nvPr>
            <p:ph type="sldNum" sz="quarter" idx="10"/>
          </p:nvPr>
        </p:nvSpPr>
        <p:spPr/>
        <p:txBody>
          <a:bodyPr/>
          <a:lstStyle/>
          <a:p>
            <a:fld id="{D6CBCD73-178D-4F3E-B0F2-70BF6ABD1642}" type="slidenum">
              <a:rPr lang="en-GB" smtClean="0"/>
              <a:pPr/>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r" eaLnBrk="0" hangingPunct="0">
              <a:lnSpc>
                <a:spcPct val="150000"/>
              </a:lnSpc>
              <a:spcBef>
                <a:spcPct val="20000"/>
              </a:spcBef>
            </a:pPr>
            <a:r>
              <a:rPr lang="en-GB" sz="1200" b="1" dirty="0" smtClean="0">
                <a:latin typeface="Century Gothic"/>
                <a:cs typeface="Century Gothic"/>
              </a:rPr>
              <a:t>David</a:t>
            </a:r>
          </a:p>
        </p:txBody>
      </p:sp>
      <p:sp>
        <p:nvSpPr>
          <p:cNvPr id="4" name="Slide Number Placeholder 3"/>
          <p:cNvSpPr>
            <a:spLocks noGrp="1"/>
          </p:cNvSpPr>
          <p:nvPr>
            <p:ph type="sldNum" sz="quarter" idx="10"/>
          </p:nvPr>
        </p:nvSpPr>
        <p:spPr/>
        <p:txBody>
          <a:bodyPr/>
          <a:lstStyle/>
          <a:p>
            <a:fld id="{D6CBCD73-178D-4F3E-B0F2-70BF6ABD1642}" type="slidenum">
              <a:rPr lang="en-GB" smtClean="0"/>
              <a:pPr/>
              <a:t>31</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6494" indent="-226494" algn="r">
              <a:defRPr/>
            </a:pPr>
            <a:endParaRPr lang="en-GB" b="1" dirty="0" smtClean="0"/>
          </a:p>
        </p:txBody>
      </p:sp>
      <p:sp>
        <p:nvSpPr>
          <p:cNvPr id="4" name="Slide Number Placeholder 3"/>
          <p:cNvSpPr>
            <a:spLocks noGrp="1"/>
          </p:cNvSpPr>
          <p:nvPr>
            <p:ph type="sldNum" sz="quarter" idx="10"/>
          </p:nvPr>
        </p:nvSpPr>
        <p:spPr/>
        <p:txBody>
          <a:bodyPr/>
          <a:lstStyle/>
          <a:p>
            <a:fld id="{D6CBCD73-178D-4F3E-B0F2-70BF6ABD1642}" type="slidenum">
              <a:rPr lang="en-GB" smtClean="0"/>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r" eaLnBrk="0" hangingPunct="0">
              <a:lnSpc>
                <a:spcPct val="150000"/>
              </a:lnSpc>
              <a:spcBef>
                <a:spcPct val="20000"/>
              </a:spcBef>
            </a:pPr>
            <a:r>
              <a:rPr lang="en-GB" sz="1000" b="1" dirty="0" smtClean="0">
                <a:latin typeface="+mn-lt"/>
                <a:cs typeface="Century Gothic"/>
              </a:rPr>
              <a:t>David</a:t>
            </a:r>
          </a:p>
          <a:p>
            <a:pPr algn="l" eaLnBrk="0" hangingPunct="0">
              <a:lnSpc>
                <a:spcPct val="150000"/>
              </a:lnSpc>
              <a:spcBef>
                <a:spcPct val="20000"/>
              </a:spcBef>
            </a:pPr>
            <a:endParaRPr lang="en-GB" dirty="0"/>
          </a:p>
        </p:txBody>
      </p:sp>
      <p:sp>
        <p:nvSpPr>
          <p:cNvPr id="4" name="Slide Number Placeholder 3"/>
          <p:cNvSpPr>
            <a:spLocks noGrp="1"/>
          </p:cNvSpPr>
          <p:nvPr>
            <p:ph type="sldNum" sz="quarter" idx="10"/>
          </p:nvPr>
        </p:nvSpPr>
        <p:spPr/>
        <p:txBody>
          <a:bodyPr/>
          <a:lstStyle/>
          <a:p>
            <a:fld id="{D6CBCD73-178D-4F3E-B0F2-70BF6ABD1642}" type="slidenum">
              <a:rPr lang="en-GB" smtClean="0"/>
              <a:pPr/>
              <a:t>32</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xfrm>
            <a:off x="679451" y="4716464"/>
            <a:ext cx="5438775" cy="4467225"/>
          </a:xfrm>
          <a:noFill/>
        </p:spPr>
        <p:txBody>
          <a:bodyPr wrap="square" lIns="90586" tIns="45293" rIns="90586" bIns="45293"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sz="1200" b="1" dirty="0" smtClean="0">
              <a:latin typeface="Century Gothic"/>
              <a:cs typeface="Century Gothic"/>
            </a:endParaRPr>
          </a:p>
        </p:txBody>
      </p:sp>
      <p:sp>
        <p:nvSpPr>
          <p:cNvPr id="4" name="Slide Number Placeholder 3"/>
          <p:cNvSpPr>
            <a:spLocks noGrp="1"/>
          </p:cNvSpPr>
          <p:nvPr>
            <p:ph type="sldNum" sz="quarter" idx="10"/>
          </p:nvPr>
        </p:nvSpPr>
        <p:spPr/>
        <p:txBody>
          <a:bodyPr/>
          <a:lstStyle/>
          <a:p>
            <a:fld id="{D6CBCD73-178D-4F3E-B0F2-70BF6ABD1642}"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6494" indent="-226494" algn="l">
              <a:defRPr/>
            </a:pPr>
            <a:endParaRPr lang="en-GB" sz="1000" b="0" dirty="0" smtClean="0"/>
          </a:p>
        </p:txBody>
      </p:sp>
      <p:sp>
        <p:nvSpPr>
          <p:cNvPr id="4" name="Slide Number Placeholder 3"/>
          <p:cNvSpPr>
            <a:spLocks noGrp="1"/>
          </p:cNvSpPr>
          <p:nvPr>
            <p:ph type="sldNum" sz="quarter" idx="10"/>
          </p:nvPr>
        </p:nvSpPr>
        <p:spPr/>
        <p:txBody>
          <a:bodyPr/>
          <a:lstStyle/>
          <a:p>
            <a:fld id="{D6CBCD73-178D-4F3E-B0F2-70BF6ABD1642}"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6494" indent="-226494" algn="l">
              <a:defRPr/>
            </a:pPr>
            <a:endParaRPr lang="en-GB" sz="1000" b="1" dirty="0" smtClean="0"/>
          </a:p>
        </p:txBody>
      </p:sp>
      <p:sp>
        <p:nvSpPr>
          <p:cNvPr id="4" name="Slide Number Placeholder 3"/>
          <p:cNvSpPr>
            <a:spLocks noGrp="1"/>
          </p:cNvSpPr>
          <p:nvPr>
            <p:ph type="sldNum" sz="quarter" idx="10"/>
          </p:nvPr>
        </p:nvSpPr>
        <p:spPr/>
        <p:txBody>
          <a:bodyPr/>
          <a:lstStyle/>
          <a:p>
            <a:fld id="{D6CBCD73-178D-4F3E-B0F2-70BF6ABD1642}"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r">
              <a:defRPr/>
            </a:pPr>
            <a:r>
              <a:rPr lang="en-US" sz="1000" b="1" dirty="0" smtClean="0">
                <a:latin typeface="+mn-lt"/>
              </a:rPr>
              <a:t>David</a:t>
            </a:r>
          </a:p>
        </p:txBody>
      </p:sp>
      <p:sp>
        <p:nvSpPr>
          <p:cNvPr id="4" name="Slide Number Placeholder 3"/>
          <p:cNvSpPr>
            <a:spLocks noGrp="1"/>
          </p:cNvSpPr>
          <p:nvPr>
            <p:ph type="sldNum" sz="quarter" idx="10"/>
          </p:nvPr>
        </p:nvSpPr>
        <p:spPr/>
        <p:txBody>
          <a:bodyPr/>
          <a:lstStyle/>
          <a:p>
            <a:fld id="{D6CBCD73-178D-4F3E-B0F2-70BF6ABD1642}"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eaLnBrk="0" hangingPunct="0">
              <a:lnSpc>
                <a:spcPct val="150000"/>
              </a:lnSpc>
              <a:spcBef>
                <a:spcPct val="20000"/>
              </a:spcBef>
            </a:pPr>
            <a:r>
              <a:rPr lang="en-GB" sz="1000" b="1" dirty="0" smtClean="0">
                <a:latin typeface="Calibri" pitchFamily="34" charset="0"/>
                <a:cs typeface="Calibri" pitchFamily="34" charset="0"/>
              </a:rPr>
              <a:t>David</a:t>
            </a:r>
          </a:p>
        </p:txBody>
      </p:sp>
      <p:sp>
        <p:nvSpPr>
          <p:cNvPr id="4" name="Slide Number Placeholder 3"/>
          <p:cNvSpPr>
            <a:spLocks noGrp="1"/>
          </p:cNvSpPr>
          <p:nvPr>
            <p:ph type="sldNum" sz="quarter" idx="10"/>
          </p:nvPr>
        </p:nvSpPr>
        <p:spPr/>
        <p:txBody>
          <a:bodyPr/>
          <a:lstStyle/>
          <a:p>
            <a:fld id="{D6CBCD73-178D-4F3E-B0F2-70BF6ABD1642}"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CBCD73-178D-4F3E-B0F2-70BF6ABD1642}"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FFC45CF-B59B-7747-8DB8-651A06BA198C}" type="datetimeFigureOut">
              <a:rPr lang="en-US" smtClean="0"/>
              <a:pPr/>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314CD-063B-1841-8368-F5EC9BEC165B}" type="slidenum">
              <a:rPr lang="en-US" smtClean="0"/>
              <a:pPr/>
              <a:t>‹#›</a:t>
            </a:fld>
            <a:endParaRPr lang="en-US" dirty="0"/>
          </a:p>
        </p:txBody>
      </p:sp>
    </p:spTree>
    <p:extLst>
      <p:ext uri="{BB962C8B-B14F-4D97-AF65-F5344CB8AC3E}">
        <p14:creationId xmlns="" xmlns:p14="http://schemas.microsoft.com/office/powerpoint/2010/main" val="358108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FFC45CF-B59B-7747-8DB8-651A06BA198C}" type="datetimeFigureOut">
              <a:rPr lang="en-US" smtClean="0"/>
              <a:pPr/>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314CD-063B-1841-8368-F5EC9BEC165B}" type="slidenum">
              <a:rPr lang="en-US" smtClean="0"/>
              <a:pPr/>
              <a:t>‹#›</a:t>
            </a:fld>
            <a:endParaRPr lang="en-US" dirty="0"/>
          </a:p>
        </p:txBody>
      </p:sp>
    </p:spTree>
    <p:extLst>
      <p:ext uri="{BB962C8B-B14F-4D97-AF65-F5344CB8AC3E}">
        <p14:creationId xmlns="" xmlns:p14="http://schemas.microsoft.com/office/powerpoint/2010/main" val="222461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FFC45CF-B59B-7747-8DB8-651A06BA198C}" type="datetimeFigureOut">
              <a:rPr lang="en-US" smtClean="0"/>
              <a:pPr/>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314CD-063B-1841-8368-F5EC9BEC165B}" type="slidenum">
              <a:rPr lang="en-US" smtClean="0"/>
              <a:pPr/>
              <a:t>‹#›</a:t>
            </a:fld>
            <a:endParaRPr lang="en-US" dirty="0"/>
          </a:p>
        </p:txBody>
      </p:sp>
    </p:spTree>
    <p:extLst>
      <p:ext uri="{BB962C8B-B14F-4D97-AF65-F5344CB8AC3E}">
        <p14:creationId xmlns="" xmlns:p14="http://schemas.microsoft.com/office/powerpoint/2010/main" val="2671816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p:txBody>
          <a:bodyPr/>
          <a:lstStyle>
            <a:lvl1pPr>
              <a:defRPr/>
            </a:lvl1pPr>
          </a:lstStyle>
          <a:p>
            <a:pPr>
              <a:defRPr/>
            </a:pPr>
            <a:endParaRPr lang="en-US"/>
          </a:p>
        </p:txBody>
      </p:sp>
      <p:sp>
        <p:nvSpPr>
          <p:cNvPr id="3" name="Footer Placeholder 5"/>
          <p:cNvSpPr>
            <a:spLocks noGrp="1"/>
          </p:cNvSpPr>
          <p:nvPr>
            <p:ph type="ftr" sz="quarter" idx="11"/>
          </p:nvPr>
        </p:nvSpPr>
        <p:spPr/>
        <p:txBody>
          <a:bodyPr/>
          <a:lstStyle>
            <a:lvl1pPr>
              <a:defRPr/>
            </a:lvl1pPr>
          </a:lstStyle>
          <a:p>
            <a:pPr>
              <a:defRPr/>
            </a:pP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FFC45CF-B59B-7747-8DB8-651A06BA198C}" type="datetimeFigureOut">
              <a:rPr lang="en-US" smtClean="0"/>
              <a:pPr/>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314CD-063B-1841-8368-F5EC9BEC165B}" type="slidenum">
              <a:rPr lang="en-US" smtClean="0"/>
              <a:pPr/>
              <a:t>‹#›</a:t>
            </a:fld>
            <a:endParaRPr lang="en-US" dirty="0"/>
          </a:p>
        </p:txBody>
      </p:sp>
    </p:spTree>
    <p:extLst>
      <p:ext uri="{BB962C8B-B14F-4D97-AF65-F5344CB8AC3E}">
        <p14:creationId xmlns="" xmlns:p14="http://schemas.microsoft.com/office/powerpoint/2010/main" val="13624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FFC45CF-B59B-7747-8DB8-651A06BA198C}" type="datetimeFigureOut">
              <a:rPr lang="en-US" smtClean="0"/>
              <a:pPr/>
              <a:t>9/14/2015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B314CD-063B-1841-8368-F5EC9BEC165B}" type="slidenum">
              <a:rPr lang="en-US" smtClean="0"/>
              <a:pPr/>
              <a:t>‹#›</a:t>
            </a:fld>
            <a:endParaRPr lang="en-US" dirty="0"/>
          </a:p>
        </p:txBody>
      </p:sp>
    </p:spTree>
    <p:extLst>
      <p:ext uri="{BB962C8B-B14F-4D97-AF65-F5344CB8AC3E}">
        <p14:creationId xmlns="" xmlns:p14="http://schemas.microsoft.com/office/powerpoint/2010/main" val="153671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FFC45CF-B59B-7747-8DB8-651A06BA198C}" type="datetimeFigureOut">
              <a:rPr lang="en-US" smtClean="0"/>
              <a:pPr/>
              <a:t>9/14/2015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314CD-063B-1841-8368-F5EC9BEC165B}" type="slidenum">
              <a:rPr lang="en-US" smtClean="0"/>
              <a:pPr/>
              <a:t>‹#›</a:t>
            </a:fld>
            <a:endParaRPr lang="en-US" dirty="0"/>
          </a:p>
        </p:txBody>
      </p:sp>
    </p:spTree>
    <p:extLst>
      <p:ext uri="{BB962C8B-B14F-4D97-AF65-F5344CB8AC3E}">
        <p14:creationId xmlns="" xmlns:p14="http://schemas.microsoft.com/office/powerpoint/2010/main" val="163054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FFC45CF-B59B-7747-8DB8-651A06BA198C}" type="datetimeFigureOut">
              <a:rPr lang="en-US" smtClean="0"/>
              <a:pPr/>
              <a:t>9/14/2015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B314CD-063B-1841-8368-F5EC9BEC165B}" type="slidenum">
              <a:rPr lang="en-US" smtClean="0"/>
              <a:pPr/>
              <a:t>‹#›</a:t>
            </a:fld>
            <a:endParaRPr lang="en-US" dirty="0"/>
          </a:p>
        </p:txBody>
      </p:sp>
    </p:spTree>
    <p:extLst>
      <p:ext uri="{BB962C8B-B14F-4D97-AF65-F5344CB8AC3E}">
        <p14:creationId xmlns="" xmlns:p14="http://schemas.microsoft.com/office/powerpoint/2010/main" val="173442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FFC45CF-B59B-7747-8DB8-651A06BA198C}" type="datetimeFigureOut">
              <a:rPr lang="en-US" smtClean="0"/>
              <a:pPr/>
              <a:t>9/14/2015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314CD-063B-1841-8368-F5EC9BEC165B}" type="slidenum">
              <a:rPr lang="en-US" smtClean="0"/>
              <a:pPr/>
              <a:t>‹#›</a:t>
            </a:fld>
            <a:endParaRPr lang="en-US" dirty="0"/>
          </a:p>
        </p:txBody>
      </p:sp>
    </p:spTree>
    <p:extLst>
      <p:ext uri="{BB962C8B-B14F-4D97-AF65-F5344CB8AC3E}">
        <p14:creationId xmlns="" xmlns:p14="http://schemas.microsoft.com/office/powerpoint/2010/main" val="354684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C45CF-B59B-7747-8DB8-651A06BA198C}" type="datetimeFigureOut">
              <a:rPr lang="en-US" smtClean="0"/>
              <a:pPr/>
              <a:t>9/14/2015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B314CD-063B-1841-8368-F5EC9BEC165B}" type="slidenum">
              <a:rPr lang="en-US" smtClean="0"/>
              <a:pPr/>
              <a:t>‹#›</a:t>
            </a:fld>
            <a:endParaRPr lang="en-US" dirty="0"/>
          </a:p>
        </p:txBody>
      </p:sp>
    </p:spTree>
    <p:extLst>
      <p:ext uri="{BB962C8B-B14F-4D97-AF65-F5344CB8AC3E}">
        <p14:creationId xmlns="" xmlns:p14="http://schemas.microsoft.com/office/powerpoint/2010/main" val="8630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FFC45CF-B59B-7747-8DB8-651A06BA198C}" type="datetimeFigureOut">
              <a:rPr lang="en-US" smtClean="0"/>
              <a:pPr/>
              <a:t>9/14/2015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314CD-063B-1841-8368-F5EC9BEC165B}" type="slidenum">
              <a:rPr lang="en-US" smtClean="0"/>
              <a:pPr/>
              <a:t>‹#›</a:t>
            </a:fld>
            <a:endParaRPr lang="en-US" dirty="0"/>
          </a:p>
        </p:txBody>
      </p:sp>
    </p:spTree>
    <p:extLst>
      <p:ext uri="{BB962C8B-B14F-4D97-AF65-F5344CB8AC3E}">
        <p14:creationId xmlns="" xmlns:p14="http://schemas.microsoft.com/office/powerpoint/2010/main" val="1679189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FFC45CF-B59B-7747-8DB8-651A06BA198C}" type="datetimeFigureOut">
              <a:rPr lang="en-US" smtClean="0"/>
              <a:pPr/>
              <a:t>9/14/2015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314CD-063B-1841-8368-F5EC9BEC165B}" type="slidenum">
              <a:rPr lang="en-US" smtClean="0"/>
              <a:pPr/>
              <a:t>‹#›</a:t>
            </a:fld>
            <a:endParaRPr lang="en-US" dirty="0"/>
          </a:p>
        </p:txBody>
      </p:sp>
    </p:spTree>
    <p:extLst>
      <p:ext uri="{BB962C8B-B14F-4D97-AF65-F5344CB8AC3E}">
        <p14:creationId xmlns="" xmlns:p14="http://schemas.microsoft.com/office/powerpoint/2010/main" val="325032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C45CF-B59B-7747-8DB8-651A06BA198C}" type="datetimeFigureOut">
              <a:rPr lang="en-US" smtClean="0"/>
              <a:pPr/>
              <a:t>9/14/2015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314CD-063B-1841-8368-F5EC9BEC165B}" type="slidenum">
              <a:rPr lang="en-US" smtClean="0"/>
              <a:pPr/>
              <a:t>‹#›</a:t>
            </a:fld>
            <a:endParaRPr lang="en-US" dirty="0"/>
          </a:p>
        </p:txBody>
      </p:sp>
    </p:spTree>
    <p:extLst>
      <p:ext uri="{BB962C8B-B14F-4D97-AF65-F5344CB8AC3E}">
        <p14:creationId xmlns="" xmlns:p14="http://schemas.microsoft.com/office/powerpoint/2010/main" val="1738945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200" b="0" i="0" kern="1200">
          <a:solidFill>
            <a:srgbClr val="133669"/>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6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b="0" i="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600" b="0" i="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6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info@eapf.org.uk" TargetMode="External"/><Relationship Id="rId5" Type="http://schemas.openxmlformats.org/officeDocument/2006/relationships/hyperlink" Target="http://www.eapf.org.uk/" TargetMode="Externa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0000" y="3024000"/>
            <a:ext cx="7578576" cy="318240"/>
          </a:xfrm>
        </p:spPr>
        <p:txBody>
          <a:bodyPr wrap="none" lIns="0" tIns="0" rIns="0" bIns="0" anchor="t" anchorCtr="0">
            <a:noAutofit/>
          </a:bodyPr>
          <a:lstStyle/>
          <a:p>
            <a:pPr algn="l"/>
            <a:r>
              <a:rPr lang="en-US" sz="1800" spc="-20" dirty="0" smtClean="0">
                <a:solidFill>
                  <a:srgbClr val="133669"/>
                </a:solidFill>
                <a:latin typeface="Century Gothic"/>
                <a:cs typeface="Century Gothic"/>
              </a:rPr>
              <a:t>David Williams (EAPF) &amp; Martyn Slaughter (Capita)</a:t>
            </a:r>
            <a:endParaRPr lang="en-US" sz="1800" spc="-20" dirty="0">
              <a:solidFill>
                <a:srgbClr val="133669"/>
              </a:solidFill>
              <a:latin typeface="Century Gothic"/>
              <a:cs typeface="Century Gothic"/>
            </a:endParaRPr>
          </a:p>
        </p:txBody>
      </p:sp>
      <p:sp>
        <p:nvSpPr>
          <p:cNvPr id="5" name="Title 4"/>
          <p:cNvSpPr>
            <a:spLocks noGrp="1"/>
          </p:cNvSpPr>
          <p:nvPr>
            <p:ph type="ctrTitle"/>
          </p:nvPr>
        </p:nvSpPr>
        <p:spPr>
          <a:xfrm>
            <a:off x="719999" y="1548000"/>
            <a:ext cx="8246579" cy="1279183"/>
          </a:xfrm>
        </p:spPr>
        <p:txBody>
          <a:bodyPr wrap="none" lIns="0" tIns="0" rIns="0" bIns="0" anchor="t" anchorCtr="0">
            <a:noAutofit/>
          </a:bodyPr>
          <a:lstStyle/>
          <a:p>
            <a:pPr algn="l">
              <a:lnSpc>
                <a:spcPct val="90000"/>
              </a:lnSpc>
            </a:pPr>
            <a:r>
              <a:rPr lang="en-US" sz="5000" b="1" spc="-150" dirty="0" smtClean="0">
                <a:solidFill>
                  <a:srgbClr val="64CBBA"/>
                </a:solidFill>
                <a:latin typeface="Century Gothic"/>
                <a:cs typeface="Century Gothic"/>
              </a:rPr>
              <a:t>Take control of your pension</a:t>
            </a:r>
            <a:br>
              <a:rPr lang="en-US" sz="5000" b="1" spc="-150" dirty="0" smtClean="0">
                <a:solidFill>
                  <a:srgbClr val="64CBBA"/>
                </a:solidFill>
                <a:latin typeface="Century Gothic"/>
                <a:cs typeface="Century Gothic"/>
              </a:rPr>
            </a:br>
            <a:r>
              <a:rPr lang="en-US" sz="5000" b="1" spc="-150" dirty="0" smtClean="0">
                <a:solidFill>
                  <a:srgbClr val="64CBBA"/>
                </a:solidFill>
              </a:rPr>
              <a:t>savings</a:t>
            </a:r>
            <a:endParaRPr lang="en-US" sz="5000" b="1" spc="-150" dirty="0">
              <a:solidFill>
                <a:srgbClr val="64CBBA"/>
              </a:solidFill>
              <a:latin typeface="Century Gothic"/>
              <a:cs typeface="Century Gothic"/>
            </a:endParaRPr>
          </a:p>
        </p:txBody>
      </p:sp>
      <p:sp>
        <p:nvSpPr>
          <p:cNvPr id="8" name="Rectangle 7"/>
          <p:cNvSpPr/>
          <p:nvPr/>
        </p:nvSpPr>
        <p:spPr>
          <a:xfrm>
            <a:off x="0" y="3510000"/>
            <a:ext cx="180000" cy="2700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9738639" y="3510000"/>
            <a:ext cx="8964000" cy="2700000"/>
          </a:xfrm>
          <a:prstGeom prst="rect">
            <a:avLst/>
          </a:prstGeom>
          <a:solidFill>
            <a:srgbClr val="DDDE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720000" y="126932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720000" y="648000"/>
            <a:ext cx="1800000" cy="347586"/>
          </a:xfrm>
          <a:prstGeom prst="rect">
            <a:avLst/>
          </a:prstGeom>
        </p:spPr>
      </p:pic>
      <p:sp>
        <p:nvSpPr>
          <p:cNvPr id="14" name="Subtitle 2"/>
          <p:cNvSpPr txBox="1">
            <a:spLocks/>
          </p:cNvSpPr>
          <p:nvPr/>
        </p:nvSpPr>
        <p:spPr>
          <a:xfrm>
            <a:off x="5820574" y="813714"/>
            <a:ext cx="2603426" cy="196470"/>
          </a:xfrm>
          <a:prstGeom prst="rect">
            <a:avLst/>
          </a:prstGeom>
        </p:spPr>
        <p:txBody>
          <a:bodyPr vert="horz" wrap="none" lIns="0" tIns="0" rIns="0" bIns="0" rtlCol="0" anchor="b"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200" dirty="0" smtClean="0">
                <a:solidFill>
                  <a:srgbClr val="272727"/>
                </a:solidFill>
                <a:latin typeface="Century Gothic"/>
                <a:cs typeface="Century Gothic"/>
              </a:rPr>
              <a:t>September </a:t>
            </a:r>
            <a:r>
              <a:rPr lang="en-US" sz="1200" dirty="0" smtClean="0">
                <a:solidFill>
                  <a:srgbClr val="272727"/>
                </a:solidFill>
                <a:latin typeface="Century Gothic"/>
                <a:cs typeface="Century Gothic"/>
              </a:rPr>
              <a:t>2015</a:t>
            </a:r>
            <a:endParaRPr lang="en-US" sz="1200" dirty="0">
              <a:solidFill>
                <a:srgbClr val="272727"/>
              </a:solidFill>
              <a:latin typeface="Century Gothic"/>
              <a:cs typeface="Century Gothic"/>
            </a:endParaRPr>
          </a:p>
        </p:txBody>
      </p:sp>
      <p:pic>
        <p:nvPicPr>
          <p:cNvPr id="15" name="Picture 14" descr="169262501_cropped.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82880" y="3509472"/>
            <a:ext cx="8961120" cy="2700528"/>
          </a:xfrm>
          <a:prstGeom prst="rect">
            <a:avLst/>
          </a:prstGeom>
        </p:spPr>
      </p:pic>
    </p:spTree>
    <p:extLst>
      <p:ext uri="{BB962C8B-B14F-4D97-AF65-F5344CB8AC3E}">
        <p14:creationId xmlns="" xmlns:p14="http://schemas.microsoft.com/office/powerpoint/2010/main" val="360089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ChangeArrowheads="1"/>
          </p:cNvSpPr>
          <p:nvPr/>
        </p:nvSpPr>
        <p:spPr bwMode="auto">
          <a:xfrm>
            <a:off x="468924" y="783430"/>
            <a:ext cx="6541477" cy="696913"/>
          </a:xfrm>
          <a:prstGeom prst="rect">
            <a:avLst/>
          </a:prstGeom>
          <a:noFill/>
          <a:ln w="9525">
            <a:noFill/>
            <a:miter lim="800000"/>
            <a:headEnd/>
            <a:tailEnd/>
          </a:ln>
        </p:spPr>
        <p:txBody>
          <a:bodyPr anchor="ctr"/>
          <a:lstStyle/>
          <a:p>
            <a:pPr marL="180975">
              <a:tabLst>
                <a:tab pos="4667250" algn="l"/>
              </a:tabLst>
              <a:defRPr/>
            </a:pPr>
            <a:r>
              <a:rPr lang="en-GB" sz="3200" b="1" dirty="0" smtClean="0">
                <a:solidFill>
                  <a:srgbClr val="133669"/>
                </a:solidFill>
                <a:latin typeface="Century Gothic" pitchFamily="34" charset="0"/>
                <a:ea typeface="ＭＳ Ｐゴシック" pitchFamily="34" charset="-128"/>
                <a:cs typeface="Arial" charset="0"/>
              </a:rPr>
              <a:t>Calculating your pension </a:t>
            </a:r>
            <a:endParaRPr lang="en-GB" sz="3200" b="1" dirty="0">
              <a:solidFill>
                <a:srgbClr val="133669"/>
              </a:solidFill>
              <a:latin typeface="Century Gothic" pitchFamily="34" charset="0"/>
              <a:ea typeface="ＭＳ Ｐゴシック" pitchFamily="34" charset="-128"/>
              <a:cs typeface="Arial" charset="0"/>
            </a:endParaRPr>
          </a:p>
        </p:txBody>
      </p:sp>
      <p:cxnSp>
        <p:nvCxnSpPr>
          <p:cNvPr id="6" name="Straight Connector 5"/>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7164000" y="360000"/>
            <a:ext cx="1260000" cy="243306"/>
          </a:xfrm>
          <a:prstGeom prst="rect">
            <a:avLst/>
          </a:prstGeom>
        </p:spPr>
      </p:pic>
      <p:sp>
        <p:nvSpPr>
          <p:cNvPr id="8" name="Rectangle 7"/>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member briefing 2015</a:t>
            </a:r>
            <a:endParaRPr lang="en-US" sz="900" b="1" dirty="0">
              <a:latin typeface="Century Gothic"/>
              <a:cs typeface="Century Gothic"/>
            </a:endParaRPr>
          </a:p>
        </p:txBody>
      </p:sp>
      <p:graphicFrame>
        <p:nvGraphicFramePr>
          <p:cNvPr id="9" name="Table 8"/>
          <p:cNvGraphicFramePr>
            <a:graphicFrameLocks noGrp="1"/>
          </p:cNvGraphicFramePr>
          <p:nvPr/>
        </p:nvGraphicFramePr>
        <p:xfrm>
          <a:off x="655092" y="1705970"/>
          <a:ext cx="7992171" cy="4570081"/>
        </p:xfrm>
        <a:graphic>
          <a:graphicData uri="http://schemas.openxmlformats.org/drawingml/2006/table">
            <a:tbl>
              <a:tblPr/>
              <a:tblGrid>
                <a:gridCol w="2672407"/>
                <a:gridCol w="2384280"/>
                <a:gridCol w="2935484"/>
              </a:tblGrid>
              <a:tr h="366044">
                <a:tc>
                  <a:txBody>
                    <a:bodyPr/>
                    <a:lstStyle/>
                    <a:p>
                      <a:pPr>
                        <a:lnSpc>
                          <a:spcPct val="115000"/>
                        </a:lnSpc>
                        <a:spcAft>
                          <a:spcPts val="1000"/>
                        </a:spcAft>
                      </a:pPr>
                      <a:r>
                        <a:rPr lang="en-GB" sz="1800" b="1" dirty="0" smtClean="0">
                          <a:latin typeface="Century Gothic" pitchFamily="34" charset="0"/>
                          <a:ea typeface="Calibri"/>
                          <a:cs typeface="Times New Roman"/>
                        </a:rPr>
                        <a:t>Membership </a:t>
                      </a:r>
                      <a:endParaRPr lang="en-GB" sz="1800" dirty="0">
                        <a:latin typeface="Century Gothic" pitchFamily="34" charset="0"/>
                        <a:ea typeface="Calibri"/>
                        <a:cs typeface="Times New Roman"/>
                      </a:endParaRPr>
                    </a:p>
                  </a:txBody>
                  <a:tcPr marL="63440" marR="63440" marT="34344" marB="3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nSpc>
                          <a:spcPct val="115000"/>
                        </a:lnSpc>
                        <a:spcAft>
                          <a:spcPts val="1000"/>
                        </a:spcAft>
                      </a:pPr>
                      <a:r>
                        <a:rPr lang="en-GB" sz="1800" b="1">
                          <a:latin typeface="Century Gothic" pitchFamily="34" charset="0"/>
                          <a:ea typeface="Calibri"/>
                          <a:cs typeface="Times New Roman"/>
                        </a:rPr>
                        <a:t>Pension </a:t>
                      </a:r>
                      <a:endParaRPr lang="en-GB" sz="1800">
                        <a:latin typeface="Century Gothic" pitchFamily="34" charset="0"/>
                        <a:ea typeface="Calibri"/>
                        <a:cs typeface="Times New Roman"/>
                      </a:endParaRPr>
                    </a:p>
                  </a:txBody>
                  <a:tcPr marL="63440" marR="63440" marT="34344" marB="3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nSpc>
                          <a:spcPct val="115000"/>
                        </a:lnSpc>
                        <a:spcAft>
                          <a:spcPts val="1000"/>
                        </a:spcAft>
                      </a:pPr>
                      <a:r>
                        <a:rPr lang="en-GB" sz="1800" b="1">
                          <a:latin typeface="Century Gothic" pitchFamily="34" charset="0"/>
                          <a:ea typeface="Calibri"/>
                          <a:cs typeface="Times New Roman"/>
                        </a:rPr>
                        <a:t>Lump sum </a:t>
                      </a:r>
                      <a:endParaRPr lang="en-GB" sz="1800">
                        <a:latin typeface="Century Gothic" pitchFamily="34" charset="0"/>
                        <a:ea typeface="Calibri"/>
                        <a:cs typeface="Times New Roman"/>
                      </a:endParaRPr>
                    </a:p>
                  </a:txBody>
                  <a:tcPr marL="63440" marR="63440" marT="34344" marB="3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r>
              <a:tr h="666639">
                <a:tc>
                  <a:txBody>
                    <a:bodyPr/>
                    <a:lstStyle/>
                    <a:p>
                      <a:pPr>
                        <a:lnSpc>
                          <a:spcPct val="115000"/>
                        </a:lnSpc>
                        <a:spcAft>
                          <a:spcPts val="1000"/>
                        </a:spcAft>
                      </a:pPr>
                      <a:r>
                        <a:rPr lang="en-GB" sz="1600" dirty="0">
                          <a:latin typeface="Century Gothic" pitchFamily="34" charset="0"/>
                          <a:ea typeface="Calibri"/>
                          <a:cs typeface="Times New Roman"/>
                        </a:rPr>
                        <a:t>To 31 March 2008 </a:t>
                      </a:r>
                    </a:p>
                  </a:txBody>
                  <a:tcPr marL="63440" marR="63440" marT="34344" marB="3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a:latin typeface="Century Gothic" pitchFamily="34" charset="0"/>
                          <a:ea typeface="Calibri"/>
                          <a:cs typeface="Times New Roman"/>
                        </a:rPr>
                        <a:t>1/80</a:t>
                      </a:r>
                      <a:r>
                        <a:rPr lang="en-GB" sz="1600" baseline="30000">
                          <a:latin typeface="Century Gothic" pitchFamily="34" charset="0"/>
                          <a:ea typeface="Calibri"/>
                          <a:cs typeface="Times New Roman"/>
                        </a:rPr>
                        <a:t>th</a:t>
                      </a:r>
                      <a:r>
                        <a:rPr lang="en-GB" sz="1600">
                          <a:latin typeface="Century Gothic" pitchFamily="34" charset="0"/>
                          <a:ea typeface="Calibri"/>
                          <a:cs typeface="Times New Roman"/>
                        </a:rPr>
                        <a:t> annual pension </a:t>
                      </a:r>
                    </a:p>
                  </a:txBody>
                  <a:tcPr marL="63440" marR="63440" marT="34344" marB="3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a:latin typeface="Century Gothic" pitchFamily="34" charset="0"/>
                          <a:ea typeface="Calibri"/>
                          <a:cs typeface="Times New Roman"/>
                        </a:rPr>
                        <a:t>3/80</a:t>
                      </a:r>
                      <a:r>
                        <a:rPr lang="en-GB" sz="1600" baseline="30000">
                          <a:latin typeface="Century Gothic" pitchFamily="34" charset="0"/>
                          <a:ea typeface="Calibri"/>
                          <a:cs typeface="Times New Roman"/>
                        </a:rPr>
                        <a:t>th</a:t>
                      </a:r>
                      <a:r>
                        <a:rPr lang="en-GB" sz="1600">
                          <a:latin typeface="Century Gothic" pitchFamily="34" charset="0"/>
                          <a:ea typeface="Calibri"/>
                          <a:cs typeface="Times New Roman"/>
                        </a:rPr>
                        <a:t> lump sum </a:t>
                      </a:r>
                    </a:p>
                  </a:txBody>
                  <a:tcPr marL="63440" marR="63440" marT="34344" marB="3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8246">
                <a:tc>
                  <a:txBody>
                    <a:bodyPr/>
                    <a:lstStyle/>
                    <a:p>
                      <a:pPr>
                        <a:lnSpc>
                          <a:spcPct val="115000"/>
                        </a:lnSpc>
                        <a:spcAft>
                          <a:spcPts val="1000"/>
                        </a:spcAft>
                      </a:pPr>
                      <a:r>
                        <a:rPr lang="en-GB" sz="1600" dirty="0">
                          <a:latin typeface="Century Gothic" pitchFamily="34" charset="0"/>
                          <a:ea typeface="Calibri"/>
                          <a:cs typeface="Times New Roman"/>
                        </a:rPr>
                        <a:t>1 April 2008 to 31 March 2014 </a:t>
                      </a:r>
                    </a:p>
                  </a:txBody>
                  <a:tcPr marL="63440" marR="63440" marT="34344" marB="3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nSpc>
                          <a:spcPct val="115000"/>
                        </a:lnSpc>
                        <a:spcAft>
                          <a:spcPts val="1000"/>
                        </a:spcAft>
                      </a:pPr>
                      <a:r>
                        <a:rPr lang="en-GB" sz="1600" dirty="0">
                          <a:latin typeface="Century Gothic" pitchFamily="34" charset="0"/>
                          <a:ea typeface="Calibri"/>
                          <a:cs typeface="Times New Roman"/>
                        </a:rPr>
                        <a:t>1/60</a:t>
                      </a:r>
                      <a:r>
                        <a:rPr lang="en-GB" sz="1600" baseline="30000" dirty="0">
                          <a:latin typeface="Century Gothic" pitchFamily="34" charset="0"/>
                          <a:ea typeface="Calibri"/>
                          <a:cs typeface="Times New Roman"/>
                        </a:rPr>
                        <a:t>th</a:t>
                      </a:r>
                      <a:r>
                        <a:rPr lang="en-GB" sz="1600" dirty="0">
                          <a:latin typeface="Century Gothic" pitchFamily="34" charset="0"/>
                          <a:ea typeface="Calibri"/>
                          <a:cs typeface="Times New Roman"/>
                        </a:rPr>
                        <a:t> annual pension</a:t>
                      </a:r>
                    </a:p>
                  </a:txBody>
                  <a:tcPr marL="63440" marR="63440" marT="34344" marB="3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nSpc>
                          <a:spcPct val="115000"/>
                        </a:lnSpc>
                        <a:spcAft>
                          <a:spcPts val="1000"/>
                        </a:spcAft>
                      </a:pPr>
                      <a:r>
                        <a:rPr lang="en-GB" sz="1600">
                          <a:latin typeface="Century Gothic" pitchFamily="34" charset="0"/>
                          <a:ea typeface="Calibri"/>
                          <a:cs typeface="Times New Roman"/>
                        </a:rPr>
                        <a:t>No automatic lump sum</a:t>
                      </a:r>
                    </a:p>
                    <a:p>
                      <a:pPr>
                        <a:lnSpc>
                          <a:spcPct val="115000"/>
                        </a:lnSpc>
                        <a:spcAft>
                          <a:spcPts val="1000"/>
                        </a:spcAft>
                      </a:pPr>
                      <a:r>
                        <a:rPr lang="en-GB" sz="1600">
                          <a:latin typeface="Century Gothic" pitchFamily="34" charset="0"/>
                          <a:ea typeface="Calibri"/>
                          <a:cs typeface="Times New Roman"/>
                        </a:rPr>
                        <a:t>Commute 25% of capital value of total pension </a:t>
                      </a:r>
                    </a:p>
                  </a:txBody>
                  <a:tcPr marL="63440" marR="63440" marT="34344" marB="3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r>
              <a:tr h="1088246">
                <a:tc>
                  <a:txBody>
                    <a:bodyPr/>
                    <a:lstStyle/>
                    <a:p>
                      <a:pPr>
                        <a:lnSpc>
                          <a:spcPct val="115000"/>
                        </a:lnSpc>
                        <a:spcAft>
                          <a:spcPts val="1000"/>
                        </a:spcAft>
                      </a:pPr>
                      <a:r>
                        <a:rPr lang="en-GB" sz="1600">
                          <a:latin typeface="Century Gothic" pitchFamily="34" charset="0"/>
                          <a:ea typeface="Calibri"/>
                          <a:cs typeface="Times New Roman"/>
                        </a:rPr>
                        <a:t>From 1 April 2014 </a:t>
                      </a:r>
                    </a:p>
                  </a:txBody>
                  <a:tcPr marL="63440" marR="63440" marT="34344" marB="3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latin typeface="Century Gothic" pitchFamily="34" charset="0"/>
                          <a:ea typeface="Calibri"/>
                          <a:cs typeface="Times New Roman"/>
                        </a:rPr>
                        <a:t>1/49</a:t>
                      </a:r>
                      <a:r>
                        <a:rPr lang="en-GB" sz="1600" baseline="30000" dirty="0">
                          <a:latin typeface="Century Gothic" pitchFamily="34" charset="0"/>
                          <a:ea typeface="Calibri"/>
                          <a:cs typeface="Times New Roman"/>
                        </a:rPr>
                        <a:t>th</a:t>
                      </a:r>
                      <a:r>
                        <a:rPr lang="en-GB" sz="1600" dirty="0">
                          <a:latin typeface="Century Gothic" pitchFamily="34" charset="0"/>
                          <a:ea typeface="Calibri"/>
                          <a:cs typeface="Times New Roman"/>
                        </a:rPr>
                        <a:t> annual pension + revaluation </a:t>
                      </a:r>
                    </a:p>
                  </a:txBody>
                  <a:tcPr marL="63440" marR="63440" marT="34344" marB="3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latin typeface="Century Gothic" pitchFamily="34" charset="0"/>
                          <a:ea typeface="Calibri"/>
                          <a:cs typeface="Times New Roman"/>
                        </a:rPr>
                        <a:t>No automatic lump sum </a:t>
                      </a:r>
                    </a:p>
                    <a:p>
                      <a:pPr>
                        <a:lnSpc>
                          <a:spcPct val="115000"/>
                        </a:lnSpc>
                        <a:spcAft>
                          <a:spcPts val="1000"/>
                        </a:spcAft>
                      </a:pPr>
                      <a:r>
                        <a:rPr lang="en-GB" sz="1600" dirty="0">
                          <a:latin typeface="Century Gothic" pitchFamily="34" charset="0"/>
                          <a:ea typeface="Calibri"/>
                          <a:cs typeface="Times New Roman"/>
                        </a:rPr>
                        <a:t>Commute 25% of capital value of  total pension </a:t>
                      </a:r>
                    </a:p>
                  </a:txBody>
                  <a:tcPr marL="63440" marR="63440" marT="34344" marB="3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044">
                <a:tc gridSpan="3">
                  <a:txBody>
                    <a:bodyPr/>
                    <a:lstStyle/>
                    <a:p>
                      <a:pPr>
                        <a:lnSpc>
                          <a:spcPct val="115000"/>
                        </a:lnSpc>
                      </a:pPr>
                      <a:endParaRPr lang="en-GB" sz="1600" dirty="0">
                        <a:latin typeface="Century Gothic" pitchFamily="34" charset="0"/>
                        <a:ea typeface="Times New Roman"/>
                        <a:cs typeface="Times New Roman"/>
                      </a:endParaRPr>
                    </a:p>
                  </a:txBody>
                  <a:tcPr marL="63440" marR="63440" marT="34344" marB="3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hMerge="1">
                  <a:txBody>
                    <a:bodyPr/>
                    <a:lstStyle/>
                    <a:p>
                      <a:endParaRPr lang="en-GB"/>
                    </a:p>
                  </a:txBody>
                  <a:tcPr/>
                </a:tc>
                <a:tc hMerge="1">
                  <a:txBody>
                    <a:bodyPr/>
                    <a:lstStyle/>
                    <a:p>
                      <a:endParaRPr lang="en-GB"/>
                    </a:p>
                  </a:txBody>
                  <a:tcPr/>
                </a:tc>
              </a:tr>
              <a:tr h="976750">
                <a:tc gridSpan="3">
                  <a:txBody>
                    <a:bodyPr/>
                    <a:lstStyle/>
                    <a:p>
                      <a:pPr>
                        <a:lnSpc>
                          <a:spcPct val="115000"/>
                        </a:lnSpc>
                        <a:spcAft>
                          <a:spcPts val="1000"/>
                        </a:spcAft>
                      </a:pPr>
                      <a:r>
                        <a:rPr lang="en-GB" sz="1600" dirty="0">
                          <a:latin typeface="Century Gothic" pitchFamily="34" charset="0"/>
                          <a:ea typeface="Calibri"/>
                          <a:cs typeface="Times New Roman"/>
                        </a:rPr>
                        <a:t>The maximum lump sum you can take is 25% of the Capital value of your total pension, and this includes any automatic lump sum you have already built up if you were a member of the Scheme before 2008 </a:t>
                      </a:r>
                    </a:p>
                  </a:txBody>
                  <a:tcPr marL="63440" marR="63440" marT="34344" marB="34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hMerge="1">
                  <a:txBody>
                    <a:bodyPr/>
                    <a:lstStyle/>
                    <a:p>
                      <a:endParaRPr lang="en-GB"/>
                    </a:p>
                  </a:txBody>
                  <a:tcPr/>
                </a:tc>
                <a:tc hMerge="1">
                  <a:txBody>
                    <a:bodyPr/>
                    <a:lstStyle/>
                    <a:p>
                      <a:endParaRPr lang="en-GB"/>
                    </a:p>
                  </a:txBody>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ChangeArrowheads="1"/>
          </p:cNvSpPr>
          <p:nvPr/>
        </p:nvSpPr>
        <p:spPr bwMode="auto">
          <a:xfrm>
            <a:off x="327546" y="949326"/>
            <a:ext cx="8816453" cy="454025"/>
          </a:xfrm>
          <a:prstGeom prst="rect">
            <a:avLst/>
          </a:prstGeom>
          <a:noFill/>
          <a:ln w="9525">
            <a:noFill/>
            <a:miter lim="800000"/>
            <a:headEnd/>
            <a:tailEnd/>
          </a:ln>
        </p:spPr>
        <p:txBody>
          <a:bodyPr anchor="ctr"/>
          <a:lstStyle/>
          <a:p>
            <a:pPr marL="180975">
              <a:tabLst>
                <a:tab pos="4667250" algn="l"/>
              </a:tabLst>
              <a:defRPr/>
            </a:pPr>
            <a:r>
              <a:rPr lang="en-GB" sz="2800" b="1" dirty="0">
                <a:solidFill>
                  <a:srgbClr val="133669"/>
                </a:solidFill>
                <a:latin typeface="Century Gothic" pitchFamily="34" charset="0"/>
                <a:ea typeface="ＭＳ Ｐゴシック" pitchFamily="34" charset="-128"/>
                <a:cs typeface="Arial" charset="0"/>
              </a:rPr>
              <a:t>Benefits built up prior to 1 April </a:t>
            </a:r>
            <a:r>
              <a:rPr lang="en-GB" sz="2800" b="1" dirty="0" smtClean="0">
                <a:solidFill>
                  <a:srgbClr val="133669"/>
                </a:solidFill>
                <a:latin typeface="Century Gothic" pitchFamily="34" charset="0"/>
                <a:ea typeface="ＭＳ Ｐゴシック" pitchFamily="34" charset="-128"/>
                <a:cs typeface="Arial" charset="0"/>
              </a:rPr>
              <a:t>2014 - Example</a:t>
            </a:r>
            <a:endParaRPr lang="en-GB" sz="2800" b="1" dirty="0">
              <a:solidFill>
                <a:srgbClr val="133669"/>
              </a:solidFill>
              <a:latin typeface="Century Gothic" pitchFamily="34" charset="0"/>
              <a:ea typeface="ＭＳ Ｐゴシック" pitchFamily="34" charset="-128"/>
              <a:cs typeface="Arial" charset="0"/>
            </a:endParaRPr>
          </a:p>
        </p:txBody>
      </p:sp>
      <p:sp>
        <p:nvSpPr>
          <p:cNvPr id="19459" name="Content Placeholder 2"/>
          <p:cNvSpPr txBox="1">
            <a:spLocks/>
          </p:cNvSpPr>
          <p:nvPr/>
        </p:nvSpPr>
        <p:spPr bwMode="auto">
          <a:xfrm>
            <a:off x="123092" y="1816100"/>
            <a:ext cx="8645769" cy="4776788"/>
          </a:xfrm>
          <a:prstGeom prst="rect">
            <a:avLst/>
          </a:prstGeom>
          <a:noFill/>
          <a:ln w="9525">
            <a:noFill/>
            <a:miter lim="800000"/>
            <a:headEnd/>
            <a:tailEnd/>
          </a:ln>
        </p:spPr>
        <p:txBody>
          <a:bodyPr/>
          <a:lstStyle/>
          <a:p>
            <a:pPr marL="285750" indent="-285750" eaLnBrk="0" hangingPunct="0">
              <a:spcBef>
                <a:spcPct val="20000"/>
              </a:spcBef>
              <a:buFont typeface="Wingdings" pitchFamily="2" charset="2"/>
              <a:buChar char="ü"/>
              <a:defRPr/>
            </a:pPr>
            <a:endParaRPr lang="en-GB" dirty="0" smtClean="0">
              <a:cs typeface="Arial" pitchFamily="34" charset="0"/>
            </a:endParaRPr>
          </a:p>
          <a:p>
            <a:pPr marL="285750" indent="-285750" eaLnBrk="0" hangingPunct="0">
              <a:spcBef>
                <a:spcPct val="20000"/>
              </a:spcBef>
              <a:buFont typeface="Wingdings" pitchFamily="2" charset="2"/>
              <a:buChar char="ü"/>
              <a:defRPr/>
            </a:pPr>
            <a:endParaRPr lang="en-GB" dirty="0">
              <a:cs typeface="Arial" pitchFamily="34" charset="0"/>
            </a:endParaRPr>
          </a:p>
          <a:p>
            <a:pPr marL="342900" indent="-342900" eaLnBrk="0" hangingPunct="0">
              <a:spcBef>
                <a:spcPct val="20000"/>
              </a:spcBef>
              <a:defRPr/>
            </a:pPr>
            <a:endParaRPr lang="en-GB" sz="1600" dirty="0">
              <a:cs typeface="Arial" pitchFamily="34" charset="0"/>
            </a:endParaRPr>
          </a:p>
        </p:txBody>
      </p:sp>
      <p:graphicFrame>
        <p:nvGraphicFramePr>
          <p:cNvPr id="5" name="Table 4"/>
          <p:cNvGraphicFramePr>
            <a:graphicFrameLocks noGrp="1"/>
          </p:cNvGraphicFramePr>
          <p:nvPr/>
        </p:nvGraphicFramePr>
        <p:xfrm>
          <a:off x="593482" y="2616200"/>
          <a:ext cx="7858857" cy="2106930"/>
        </p:xfrm>
        <a:graphic>
          <a:graphicData uri="http://schemas.openxmlformats.org/drawingml/2006/table">
            <a:tbl>
              <a:tblPr firstRow="1" bandRow="1">
                <a:tableStyleId>{5C22544A-7EE6-4342-B048-85BDC9FD1C3A}</a:tableStyleId>
              </a:tblPr>
              <a:tblGrid>
                <a:gridCol w="1628383"/>
                <a:gridCol w="2053215"/>
                <a:gridCol w="2619618"/>
                <a:gridCol w="1557641"/>
              </a:tblGrid>
              <a:tr h="370840">
                <a:tc gridSpan="4">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1" i="0" u="none" strike="noStrike" cap="none" normalizeH="0" baseline="0" dirty="0" smtClean="0">
                          <a:ln>
                            <a:noFill/>
                          </a:ln>
                          <a:solidFill>
                            <a:srgbClr val="323232"/>
                          </a:solidFill>
                          <a:effectLst/>
                          <a:latin typeface="Century Gothic" pitchFamily="34" charset="0"/>
                          <a:cs typeface="Arial" pitchFamily="34" charset="0"/>
                        </a:rPr>
                        <a:t>Pension</a:t>
                      </a:r>
                    </a:p>
                  </a:txBody>
                  <a:tcPr marL="84406" marR="84406">
                    <a:solidFill>
                      <a:srgbClr val="DDDDDD"/>
                    </a:solidFill>
                  </a:tcPr>
                </a:tc>
                <a:tc hMerge="1">
                  <a:txBody>
                    <a:bodyPr/>
                    <a:lstStyle/>
                    <a:p>
                      <a:pPr marL="0" marR="0" lvl="0" indent="0" algn="ctr" defTabSz="914400" rtl="0" eaLnBrk="1" fontAlgn="base" latinLnBrk="0" hangingPunct="1">
                        <a:lnSpc>
                          <a:spcPct val="97000"/>
                        </a:lnSpc>
                        <a:spcBef>
                          <a:spcPct val="20000"/>
                        </a:spcBef>
                        <a:spcAft>
                          <a:spcPct val="0"/>
                        </a:spcAft>
                        <a:buClrTx/>
                        <a:buSzTx/>
                        <a:buFontTx/>
                        <a:buNone/>
                        <a:tabLst/>
                      </a:pPr>
                      <a:endParaRPr kumimoji="0" lang="en-GB" sz="18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solidFill>
                      <a:srgbClr val="91004B"/>
                    </a:solidFill>
                  </a:tcPr>
                </a:tc>
                <a:tc hMerge="1">
                  <a:txBody>
                    <a:bodyPr/>
                    <a:lstStyle/>
                    <a:p>
                      <a:pPr marL="0" marR="0" lvl="0" indent="0" algn="ctr" defTabSz="914400" rtl="0" eaLnBrk="1" fontAlgn="base" latinLnBrk="0" hangingPunct="1">
                        <a:lnSpc>
                          <a:spcPct val="97000"/>
                        </a:lnSpc>
                        <a:spcBef>
                          <a:spcPct val="20000"/>
                        </a:spcBef>
                        <a:spcAft>
                          <a:spcPct val="0"/>
                        </a:spcAft>
                        <a:buClrTx/>
                        <a:buSzTx/>
                        <a:buFontTx/>
                        <a:buNone/>
                        <a:tabLst/>
                      </a:pPr>
                      <a:endParaRPr kumimoji="0" lang="en-GB" sz="18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solidFill>
                      <a:srgbClr val="91004B"/>
                    </a:solidFill>
                  </a:tcPr>
                </a:tc>
                <a:tc hMerge="1">
                  <a:txBody>
                    <a:bodyPr/>
                    <a:lstStyle/>
                    <a:p>
                      <a:pPr marL="0" marR="0" lvl="0" indent="0" algn="ctr" defTabSz="914400" rtl="0" eaLnBrk="1" fontAlgn="base" latinLnBrk="0" hangingPunct="1">
                        <a:lnSpc>
                          <a:spcPct val="97000"/>
                        </a:lnSpc>
                        <a:spcBef>
                          <a:spcPct val="20000"/>
                        </a:spcBef>
                        <a:spcAft>
                          <a:spcPct val="0"/>
                        </a:spcAft>
                        <a:buClrTx/>
                        <a:buSzTx/>
                        <a:buFontTx/>
                        <a:buNone/>
                        <a:tabLst/>
                      </a:pPr>
                      <a:endParaRPr kumimoji="0" lang="en-GB" sz="18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solidFill>
                      <a:srgbClr val="91004B"/>
                    </a:solidFill>
                  </a:tcPr>
                </a:tc>
              </a:tr>
              <a:tr h="370840">
                <a:tc>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1" i="0" u="none" strike="noStrike" cap="none" normalizeH="0" baseline="0" dirty="0" smtClean="0">
                          <a:ln>
                            <a:noFill/>
                          </a:ln>
                          <a:solidFill>
                            <a:srgbClr val="323232"/>
                          </a:solidFill>
                          <a:effectLst/>
                          <a:latin typeface="Arial" pitchFamily="34" charset="0"/>
                          <a:cs typeface="Arial" pitchFamily="34" charset="0"/>
                        </a:rPr>
                        <a:t>Accrual rate</a:t>
                      </a:r>
                    </a:p>
                  </a:txBody>
                  <a:tcPr marL="84406" marR="84406">
                    <a:noFill/>
                  </a:tcPr>
                </a:tc>
                <a:tc>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1" i="0" u="none" strike="noStrike" cap="none" normalizeH="0" baseline="0" dirty="0" smtClean="0">
                          <a:ln>
                            <a:noFill/>
                          </a:ln>
                          <a:solidFill>
                            <a:srgbClr val="323232"/>
                          </a:solidFill>
                          <a:effectLst/>
                          <a:latin typeface="Century Gothic" pitchFamily="34" charset="0"/>
                          <a:cs typeface="Arial" pitchFamily="34" charset="0"/>
                        </a:rPr>
                        <a:t>X Membership</a:t>
                      </a:r>
                    </a:p>
                  </a:txBody>
                  <a:tcPr marL="84406" marR="84406" horzOverflow="overflow">
                    <a:noFill/>
                  </a:tcPr>
                </a:tc>
                <a:tc>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1" i="0" u="none" strike="noStrike" cap="none" normalizeH="0" baseline="0" dirty="0" smtClean="0">
                          <a:ln>
                            <a:noFill/>
                          </a:ln>
                          <a:solidFill>
                            <a:srgbClr val="323232"/>
                          </a:solidFill>
                          <a:effectLst/>
                          <a:latin typeface="Century Gothic" pitchFamily="34" charset="0"/>
                          <a:cs typeface="Arial" pitchFamily="34" charset="0"/>
                        </a:rPr>
                        <a:t>X Final pay</a:t>
                      </a:r>
                    </a:p>
                  </a:txBody>
                  <a:tcPr marL="84406" marR="84406" horzOverflow="overflow">
                    <a:noFill/>
                  </a:tcPr>
                </a:tc>
                <a:tc>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1" i="0" u="none" strike="noStrike" cap="none" normalizeH="0" baseline="0" dirty="0" smtClean="0">
                          <a:ln>
                            <a:noFill/>
                          </a:ln>
                          <a:solidFill>
                            <a:srgbClr val="323232"/>
                          </a:solidFill>
                          <a:effectLst/>
                          <a:latin typeface="Century Gothic" pitchFamily="34" charset="0"/>
                          <a:cs typeface="Arial" pitchFamily="34" charset="0"/>
                        </a:rPr>
                        <a:t>= Annual pension</a:t>
                      </a:r>
                    </a:p>
                  </a:txBody>
                  <a:tcPr marL="84406" marR="84406" horzOverflow="overflow">
                    <a:noFill/>
                  </a:tcPr>
                </a:tc>
              </a:tr>
              <a:tr h="370840">
                <a:tc>
                  <a:txBody>
                    <a:bodyPr/>
                    <a:lstStyle/>
                    <a:p>
                      <a:pPr algn="ctr"/>
                      <a:r>
                        <a:rPr lang="en-GB" sz="1800" dirty="0" smtClean="0">
                          <a:solidFill>
                            <a:srgbClr val="323232"/>
                          </a:solidFill>
                          <a:latin typeface="Arial" pitchFamily="34" charset="0"/>
                          <a:cs typeface="Arial" pitchFamily="34" charset="0"/>
                        </a:rPr>
                        <a:t>1/80th</a:t>
                      </a:r>
                      <a:endParaRPr lang="en-GB" sz="1800" dirty="0">
                        <a:solidFill>
                          <a:srgbClr val="323232"/>
                        </a:solidFill>
                        <a:latin typeface="Arial" pitchFamily="34" charset="0"/>
                        <a:cs typeface="Arial" pitchFamily="34" charset="0"/>
                      </a:endParaRPr>
                    </a:p>
                  </a:txBody>
                  <a:tcPr marL="84406" marR="84406">
                    <a:solidFill>
                      <a:srgbClr val="DDDDDD"/>
                    </a:solidFill>
                  </a:tcPr>
                </a:tc>
                <a:tc>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0" i="0" u="none" strike="noStrike" cap="none" normalizeH="0" baseline="0" dirty="0" smtClean="0">
                          <a:ln>
                            <a:noFill/>
                          </a:ln>
                          <a:solidFill>
                            <a:srgbClr val="323232"/>
                          </a:solidFill>
                          <a:effectLst/>
                          <a:latin typeface="Century Gothic" pitchFamily="34" charset="0"/>
                          <a:cs typeface="Arial" pitchFamily="34" charset="0"/>
                        </a:rPr>
                        <a:t>10 years</a:t>
                      </a:r>
                    </a:p>
                  </a:txBody>
                  <a:tcPr marL="84406" marR="84406" horzOverflow="overflow">
                    <a:solidFill>
                      <a:srgbClr val="DDDDDD"/>
                    </a:solidFill>
                  </a:tcPr>
                </a:tc>
                <a:tc>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0" i="0" u="none" strike="noStrike" cap="none" normalizeH="0" baseline="0" dirty="0" smtClean="0">
                          <a:ln>
                            <a:noFill/>
                          </a:ln>
                          <a:solidFill>
                            <a:srgbClr val="323232"/>
                          </a:solidFill>
                          <a:effectLst/>
                          <a:latin typeface="Century Gothic" pitchFamily="34" charset="0"/>
                          <a:cs typeface="Arial" pitchFamily="34" charset="0"/>
                        </a:rPr>
                        <a:t>£35,000</a:t>
                      </a:r>
                    </a:p>
                  </a:txBody>
                  <a:tcPr marL="84406" marR="84406" horzOverflow="overflow">
                    <a:solidFill>
                      <a:srgbClr val="DDDDDD"/>
                    </a:solidFill>
                  </a:tcPr>
                </a:tc>
                <a:tc>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1" i="0" u="none" strike="noStrike" cap="none" normalizeH="0" baseline="0" dirty="0" smtClean="0">
                          <a:ln>
                            <a:noFill/>
                          </a:ln>
                          <a:solidFill>
                            <a:srgbClr val="323232"/>
                          </a:solidFill>
                          <a:effectLst/>
                          <a:latin typeface="Century Gothic" pitchFamily="34" charset="0"/>
                          <a:cs typeface="Arial" pitchFamily="34" charset="0"/>
                        </a:rPr>
                        <a:t>£4,375</a:t>
                      </a:r>
                    </a:p>
                  </a:txBody>
                  <a:tcPr marL="84406" marR="84406" horzOverflow="overflow">
                    <a:solidFill>
                      <a:srgbClr val="DDDDDD"/>
                    </a:solidFill>
                  </a:tcPr>
                </a:tc>
              </a:tr>
              <a:tr h="370840">
                <a:tc>
                  <a:txBody>
                    <a:bodyPr/>
                    <a:lstStyle/>
                    <a:p>
                      <a:pPr algn="ctr"/>
                      <a:r>
                        <a:rPr lang="en-GB" sz="1800" dirty="0" smtClean="0">
                          <a:solidFill>
                            <a:srgbClr val="323232"/>
                          </a:solidFill>
                          <a:latin typeface="Arial" pitchFamily="34" charset="0"/>
                          <a:cs typeface="Arial" pitchFamily="34" charset="0"/>
                        </a:rPr>
                        <a:t>1/60th</a:t>
                      </a:r>
                      <a:endParaRPr lang="en-GB" sz="1800" dirty="0">
                        <a:solidFill>
                          <a:srgbClr val="323232"/>
                        </a:solidFill>
                        <a:latin typeface="Arial" pitchFamily="34" charset="0"/>
                        <a:cs typeface="Arial" pitchFamily="34" charset="0"/>
                      </a:endParaRPr>
                    </a:p>
                  </a:txBody>
                  <a:tcPr marL="84406" marR="84406">
                    <a:noFill/>
                  </a:tcPr>
                </a:tc>
                <a:tc>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0" i="0" u="none" strike="noStrike" cap="none" normalizeH="0" baseline="0" dirty="0" smtClean="0">
                          <a:ln>
                            <a:noFill/>
                          </a:ln>
                          <a:solidFill>
                            <a:srgbClr val="323232"/>
                          </a:solidFill>
                          <a:effectLst/>
                          <a:latin typeface="Century Gothic" pitchFamily="34" charset="0"/>
                          <a:cs typeface="Arial" pitchFamily="34" charset="0"/>
                        </a:rPr>
                        <a:t>6 years</a:t>
                      </a:r>
                    </a:p>
                  </a:txBody>
                  <a:tcPr marL="84406" marR="84406" horzOverflow="overflow">
                    <a:noFill/>
                  </a:tcPr>
                </a:tc>
                <a:tc>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0" i="0" u="none" strike="noStrike" cap="none" normalizeH="0" baseline="0" dirty="0" smtClean="0">
                          <a:ln>
                            <a:noFill/>
                          </a:ln>
                          <a:solidFill>
                            <a:srgbClr val="323232"/>
                          </a:solidFill>
                          <a:effectLst/>
                          <a:latin typeface="Century Gothic" pitchFamily="34" charset="0"/>
                          <a:cs typeface="Arial" pitchFamily="34" charset="0"/>
                        </a:rPr>
                        <a:t>£35,000</a:t>
                      </a:r>
                    </a:p>
                  </a:txBody>
                  <a:tcPr marL="84406" marR="84406" horzOverflow="overflow">
                    <a:noFill/>
                  </a:tcPr>
                </a:tc>
                <a:tc>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1" i="0" u="none" strike="noStrike" cap="none" normalizeH="0" baseline="0" dirty="0" smtClean="0">
                          <a:ln>
                            <a:noFill/>
                          </a:ln>
                          <a:solidFill>
                            <a:srgbClr val="323232"/>
                          </a:solidFill>
                          <a:effectLst/>
                          <a:latin typeface="Century Gothic" pitchFamily="34" charset="0"/>
                          <a:cs typeface="Arial" pitchFamily="34" charset="0"/>
                        </a:rPr>
                        <a:t>£3,500</a:t>
                      </a:r>
                      <a:r>
                        <a:rPr kumimoji="0" lang="en-GB" sz="1800" b="0" i="0" u="none" strike="noStrike" cap="none" normalizeH="0" baseline="0" dirty="0" smtClean="0">
                          <a:ln>
                            <a:noFill/>
                          </a:ln>
                          <a:solidFill>
                            <a:srgbClr val="323232"/>
                          </a:solidFill>
                          <a:effectLst/>
                          <a:latin typeface="Century Gothic" pitchFamily="34" charset="0"/>
                          <a:cs typeface="Arial" pitchFamily="34" charset="0"/>
                        </a:rPr>
                        <a:t>  </a:t>
                      </a:r>
                    </a:p>
                  </a:txBody>
                  <a:tcPr marL="84406" marR="84406" horzOverflow="overflow">
                    <a:noFill/>
                  </a:tcPr>
                </a:tc>
              </a:tr>
              <a:tr h="370840">
                <a:tc gridSpan="3">
                  <a:txBody>
                    <a:bodyPr/>
                    <a:lstStyle/>
                    <a:p>
                      <a:pPr algn="ctr"/>
                      <a:r>
                        <a:rPr lang="en-GB" sz="1800" b="1" dirty="0" smtClean="0">
                          <a:solidFill>
                            <a:srgbClr val="323232"/>
                          </a:solidFill>
                          <a:latin typeface="Century Gothic" pitchFamily="34" charset="0"/>
                          <a:cs typeface="Arial" pitchFamily="34" charset="0"/>
                        </a:rPr>
                        <a:t>Total pre 1 April 2014 pension</a:t>
                      </a:r>
                      <a:endParaRPr lang="en-GB" sz="1800" b="1" dirty="0">
                        <a:solidFill>
                          <a:srgbClr val="323232"/>
                        </a:solidFill>
                        <a:latin typeface="Century Gothic" pitchFamily="34" charset="0"/>
                        <a:cs typeface="Arial" pitchFamily="34" charset="0"/>
                      </a:endParaRPr>
                    </a:p>
                  </a:txBody>
                  <a:tcPr marL="84406" marR="84406">
                    <a:solidFill>
                      <a:srgbClr val="DDDDDD"/>
                    </a:solidFill>
                  </a:tcPr>
                </a:tc>
                <a:tc hMerge="1">
                  <a:txBody>
                    <a:bodyPr/>
                    <a:lstStyle/>
                    <a:p>
                      <a:pPr marL="0" marR="0" lvl="0" indent="0" algn="ctr" defTabSz="914400" rtl="0" eaLnBrk="1" fontAlgn="base" latinLnBrk="0" hangingPunct="1">
                        <a:lnSpc>
                          <a:spcPct val="97000"/>
                        </a:lnSpc>
                        <a:spcBef>
                          <a:spcPct val="20000"/>
                        </a:spcBef>
                        <a:spcAft>
                          <a:spcPct val="0"/>
                        </a:spcAft>
                        <a:buClrTx/>
                        <a:buSzTx/>
                        <a:buFontTx/>
                        <a:buNone/>
                        <a:tabLst/>
                      </a:pPr>
                      <a:endParaRPr kumimoji="0" lang="en-GB" sz="1800" b="0" i="0" u="none" strike="noStrike" cap="none" normalizeH="0" baseline="0" dirty="0" smtClean="0">
                        <a:ln>
                          <a:noFill/>
                        </a:ln>
                        <a:solidFill>
                          <a:srgbClr val="91004B"/>
                        </a:solidFill>
                        <a:effectLst/>
                        <a:latin typeface="Arial" pitchFamily="34" charset="0"/>
                        <a:cs typeface="Arial" pitchFamily="34" charset="0"/>
                      </a:endParaRPr>
                    </a:p>
                  </a:txBody>
                  <a:tcPr horzOverflow="overflow">
                    <a:solidFill>
                      <a:srgbClr val="A1C6CF"/>
                    </a:solidFill>
                  </a:tcPr>
                </a:tc>
                <a:tc hMerge="1">
                  <a:txBody>
                    <a:bodyPr/>
                    <a:lstStyle/>
                    <a:p>
                      <a:pPr marL="0" marR="0" lvl="0" indent="0" algn="ctr" defTabSz="914400" rtl="0" eaLnBrk="1" fontAlgn="base" latinLnBrk="0" hangingPunct="1">
                        <a:lnSpc>
                          <a:spcPct val="97000"/>
                        </a:lnSpc>
                        <a:spcBef>
                          <a:spcPct val="20000"/>
                        </a:spcBef>
                        <a:spcAft>
                          <a:spcPct val="0"/>
                        </a:spcAft>
                        <a:buClrTx/>
                        <a:buSzTx/>
                        <a:buFontTx/>
                        <a:buNone/>
                        <a:tabLst/>
                      </a:pPr>
                      <a:endParaRPr kumimoji="0" lang="en-GB" sz="1800" b="0" i="0" u="none" strike="noStrike" cap="none" normalizeH="0" baseline="0" dirty="0" smtClean="0">
                        <a:ln>
                          <a:noFill/>
                        </a:ln>
                        <a:solidFill>
                          <a:srgbClr val="91004B"/>
                        </a:solidFill>
                        <a:effectLst/>
                        <a:latin typeface="Arial" pitchFamily="34" charset="0"/>
                        <a:cs typeface="Arial" pitchFamily="34" charset="0"/>
                      </a:endParaRPr>
                    </a:p>
                  </a:txBody>
                  <a:tcPr horzOverflow="overflow">
                    <a:solidFill>
                      <a:srgbClr val="A1C6CF"/>
                    </a:solidFill>
                  </a:tcPr>
                </a:tc>
                <a:tc>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1" i="0" u="none" strike="noStrike" cap="none" normalizeH="0" baseline="0" dirty="0" smtClean="0">
                          <a:ln>
                            <a:noFill/>
                          </a:ln>
                          <a:solidFill>
                            <a:srgbClr val="323232"/>
                          </a:solidFill>
                          <a:effectLst/>
                          <a:latin typeface="Century Gothic" pitchFamily="34" charset="0"/>
                          <a:cs typeface="Arial" pitchFamily="34" charset="0"/>
                        </a:rPr>
                        <a:t>£7,875</a:t>
                      </a:r>
                    </a:p>
                  </a:txBody>
                  <a:tcPr marL="84406" marR="84406" horzOverflow="overflow">
                    <a:solidFill>
                      <a:srgbClr val="DDDDDD"/>
                    </a:solidFill>
                  </a:tcPr>
                </a:tc>
              </a:tr>
            </a:tbl>
          </a:graphicData>
        </a:graphic>
      </p:graphicFrame>
      <p:graphicFrame>
        <p:nvGraphicFramePr>
          <p:cNvPr id="6" name="Table 5"/>
          <p:cNvGraphicFramePr>
            <a:graphicFrameLocks noGrp="1"/>
          </p:cNvGraphicFramePr>
          <p:nvPr/>
        </p:nvGraphicFramePr>
        <p:xfrm>
          <a:off x="593482" y="5029201"/>
          <a:ext cx="7858858" cy="1346835"/>
        </p:xfrm>
        <a:graphic>
          <a:graphicData uri="http://schemas.openxmlformats.org/drawingml/2006/table">
            <a:tbl>
              <a:tblPr firstRow="1" bandRow="1">
                <a:tableStyleId>{5C22544A-7EE6-4342-B048-85BDC9FD1C3A}</a:tableStyleId>
              </a:tblPr>
              <a:tblGrid>
                <a:gridCol w="1628414"/>
                <a:gridCol w="2053215"/>
                <a:gridCol w="2619618"/>
                <a:gridCol w="1557611"/>
              </a:tblGrid>
              <a:tr h="294958">
                <a:tc gridSpan="4">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1" i="0" u="none" strike="noStrike" cap="none" normalizeH="0" baseline="0" dirty="0" smtClean="0">
                          <a:ln>
                            <a:noFill/>
                          </a:ln>
                          <a:solidFill>
                            <a:srgbClr val="323232"/>
                          </a:solidFill>
                          <a:effectLst/>
                          <a:latin typeface="Century Gothic" pitchFamily="34" charset="0"/>
                          <a:cs typeface="Arial" pitchFamily="34" charset="0"/>
                        </a:rPr>
                        <a:t>Automatic Lump Sum</a:t>
                      </a:r>
                    </a:p>
                  </a:txBody>
                  <a:tcPr marL="84406" marR="84406">
                    <a:solidFill>
                      <a:srgbClr val="DDDDDD"/>
                    </a:solidFill>
                  </a:tcPr>
                </a:tc>
                <a:tc hMerge="1">
                  <a:txBody>
                    <a:bodyPr/>
                    <a:lstStyle/>
                    <a:p>
                      <a:pPr marL="0" marR="0" lvl="0" indent="0" algn="ctr" defTabSz="914400" rtl="0" eaLnBrk="1" fontAlgn="base" latinLnBrk="0" hangingPunct="1">
                        <a:lnSpc>
                          <a:spcPct val="97000"/>
                        </a:lnSpc>
                        <a:spcBef>
                          <a:spcPct val="20000"/>
                        </a:spcBef>
                        <a:spcAft>
                          <a:spcPct val="0"/>
                        </a:spcAft>
                        <a:buClrTx/>
                        <a:buSzTx/>
                        <a:buFontTx/>
                        <a:buNone/>
                        <a:tabLst/>
                      </a:pPr>
                      <a:endParaRPr kumimoji="0" lang="en-GB" sz="18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solidFill>
                      <a:srgbClr val="91004B"/>
                    </a:solidFill>
                  </a:tcPr>
                </a:tc>
                <a:tc hMerge="1">
                  <a:txBody>
                    <a:bodyPr/>
                    <a:lstStyle/>
                    <a:p>
                      <a:pPr marL="0" marR="0" lvl="0" indent="0" algn="ctr" defTabSz="914400" rtl="0" eaLnBrk="1" fontAlgn="base" latinLnBrk="0" hangingPunct="1">
                        <a:lnSpc>
                          <a:spcPct val="97000"/>
                        </a:lnSpc>
                        <a:spcBef>
                          <a:spcPct val="20000"/>
                        </a:spcBef>
                        <a:spcAft>
                          <a:spcPct val="0"/>
                        </a:spcAft>
                        <a:buClrTx/>
                        <a:buSzTx/>
                        <a:buFontTx/>
                        <a:buNone/>
                        <a:tabLst/>
                      </a:pPr>
                      <a:endParaRPr kumimoji="0" lang="en-GB" sz="18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solidFill>
                      <a:srgbClr val="91004B"/>
                    </a:solidFill>
                  </a:tcPr>
                </a:tc>
                <a:tc hMerge="1">
                  <a:txBody>
                    <a:bodyPr/>
                    <a:lstStyle/>
                    <a:p>
                      <a:pPr marL="0" marR="0" lvl="0" indent="0" algn="ctr" defTabSz="914400" rtl="0" eaLnBrk="1" fontAlgn="base" latinLnBrk="0" hangingPunct="1">
                        <a:lnSpc>
                          <a:spcPct val="97000"/>
                        </a:lnSpc>
                        <a:spcBef>
                          <a:spcPct val="20000"/>
                        </a:spcBef>
                        <a:spcAft>
                          <a:spcPct val="0"/>
                        </a:spcAft>
                        <a:buClrTx/>
                        <a:buSzTx/>
                        <a:buFontTx/>
                        <a:buNone/>
                        <a:tabLst/>
                      </a:pPr>
                      <a:endParaRPr kumimoji="0" lang="en-GB" sz="18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solidFill>
                      <a:srgbClr val="91004B"/>
                    </a:solidFill>
                  </a:tcPr>
                </a:tc>
              </a:tr>
              <a:tr h="294958">
                <a:tc>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1" i="0" u="none" strike="noStrike" cap="none" normalizeH="0" baseline="0" dirty="0" smtClean="0">
                          <a:ln>
                            <a:noFill/>
                          </a:ln>
                          <a:solidFill>
                            <a:srgbClr val="323232"/>
                          </a:solidFill>
                          <a:effectLst/>
                          <a:latin typeface="Arial" pitchFamily="34" charset="0"/>
                          <a:cs typeface="Arial" pitchFamily="34" charset="0"/>
                        </a:rPr>
                        <a:t>Accrual rate</a:t>
                      </a:r>
                    </a:p>
                  </a:txBody>
                  <a:tcPr marL="84406" marR="84406">
                    <a:noFill/>
                  </a:tcPr>
                </a:tc>
                <a:tc>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1" i="0" u="none" strike="noStrike" cap="none" normalizeH="0" baseline="0" dirty="0" smtClean="0">
                          <a:ln>
                            <a:noFill/>
                          </a:ln>
                          <a:solidFill>
                            <a:srgbClr val="323232"/>
                          </a:solidFill>
                          <a:effectLst/>
                          <a:latin typeface="Century Gothic" pitchFamily="34" charset="0"/>
                          <a:cs typeface="Arial" pitchFamily="34" charset="0"/>
                        </a:rPr>
                        <a:t>X Membership</a:t>
                      </a:r>
                    </a:p>
                  </a:txBody>
                  <a:tcPr marL="84406" marR="84406" horzOverflow="overflow">
                    <a:noFill/>
                  </a:tcPr>
                </a:tc>
                <a:tc>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1" i="0" u="none" strike="noStrike" cap="none" normalizeH="0" baseline="0" dirty="0" smtClean="0">
                          <a:ln>
                            <a:noFill/>
                          </a:ln>
                          <a:solidFill>
                            <a:srgbClr val="323232"/>
                          </a:solidFill>
                          <a:effectLst/>
                          <a:latin typeface="Century Gothic" pitchFamily="34" charset="0"/>
                          <a:cs typeface="Arial" pitchFamily="34" charset="0"/>
                        </a:rPr>
                        <a:t>X Final pay</a:t>
                      </a:r>
                    </a:p>
                  </a:txBody>
                  <a:tcPr marL="84406" marR="84406" horzOverflow="overflow">
                    <a:noFill/>
                  </a:tcPr>
                </a:tc>
                <a:tc>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1" i="0" u="none" strike="noStrike" cap="none" normalizeH="0" baseline="0" dirty="0" smtClean="0">
                          <a:ln>
                            <a:noFill/>
                          </a:ln>
                          <a:solidFill>
                            <a:srgbClr val="323232"/>
                          </a:solidFill>
                          <a:effectLst/>
                          <a:latin typeface="Century Gothic" pitchFamily="34" charset="0"/>
                          <a:cs typeface="Arial" pitchFamily="34" charset="0"/>
                        </a:rPr>
                        <a:t>= Annual pension</a:t>
                      </a:r>
                    </a:p>
                  </a:txBody>
                  <a:tcPr marL="84406" marR="84406" horzOverflow="overflow">
                    <a:noFill/>
                  </a:tcPr>
                </a:tc>
              </a:tr>
              <a:tr h="294958">
                <a:tc>
                  <a:txBody>
                    <a:bodyPr/>
                    <a:lstStyle/>
                    <a:p>
                      <a:pPr algn="ctr"/>
                      <a:r>
                        <a:rPr lang="en-GB" sz="1800" dirty="0" smtClean="0">
                          <a:solidFill>
                            <a:schemeClr val="tx1"/>
                          </a:solidFill>
                          <a:latin typeface="Arial" pitchFamily="34" charset="0"/>
                          <a:cs typeface="Arial" pitchFamily="34" charset="0"/>
                        </a:rPr>
                        <a:t>3/80th</a:t>
                      </a:r>
                      <a:endParaRPr lang="en-GB" sz="1800" dirty="0">
                        <a:solidFill>
                          <a:schemeClr val="tx1"/>
                        </a:solidFill>
                        <a:latin typeface="Arial" pitchFamily="34" charset="0"/>
                        <a:cs typeface="Arial" pitchFamily="34" charset="0"/>
                      </a:endParaRPr>
                    </a:p>
                  </a:txBody>
                  <a:tcPr marL="84406" marR="84406">
                    <a:solidFill>
                      <a:srgbClr val="DDDDDD"/>
                    </a:solidFill>
                  </a:tcPr>
                </a:tc>
                <a:tc>
                  <a:txBody>
                    <a:bodyPr/>
                    <a:lstStyle/>
                    <a:p>
                      <a:pPr marL="0" marR="0" lvl="0" indent="0" algn="ctr" defTabSz="914400" rtl="0" eaLnBrk="1" fontAlgn="base" latinLnBrk="0" hangingPunct="1">
                        <a:lnSpc>
                          <a:spcPct val="97000"/>
                        </a:lnSpc>
                        <a:spcBef>
                          <a:spcPts val="0"/>
                        </a:spcBef>
                        <a:spcAft>
                          <a:spcPct val="0"/>
                        </a:spcAft>
                        <a:buClrTx/>
                        <a:buSzTx/>
                        <a:buFontTx/>
                        <a:buNone/>
                        <a:tabLst/>
                      </a:pPr>
                      <a:r>
                        <a:rPr kumimoji="0" lang="en-GB" sz="1800" b="0" i="0" u="none" strike="noStrike" cap="none" normalizeH="0" baseline="0" dirty="0" smtClean="0">
                          <a:ln>
                            <a:noFill/>
                          </a:ln>
                          <a:solidFill>
                            <a:srgbClr val="323232"/>
                          </a:solidFill>
                          <a:effectLst/>
                          <a:latin typeface="Century Gothic" pitchFamily="34" charset="0"/>
                          <a:cs typeface="Arial" pitchFamily="34" charset="0"/>
                        </a:rPr>
                        <a:t>10 years</a:t>
                      </a:r>
                    </a:p>
                  </a:txBody>
                  <a:tcPr marL="84406" marR="84406" horzOverflow="overflow">
                    <a:solidFill>
                      <a:srgbClr val="DDDDDD"/>
                    </a:solidFill>
                  </a:tcPr>
                </a:tc>
                <a:tc>
                  <a:txBody>
                    <a:bodyPr/>
                    <a:lstStyle/>
                    <a:p>
                      <a:pPr marL="0" marR="0" lvl="0" indent="0" algn="ctr" defTabSz="914400" rtl="0" eaLnBrk="1" fontAlgn="base" latinLnBrk="0" hangingPunct="1">
                        <a:lnSpc>
                          <a:spcPct val="97000"/>
                        </a:lnSpc>
                        <a:spcBef>
                          <a:spcPts val="0"/>
                        </a:spcBef>
                        <a:spcAft>
                          <a:spcPct val="0"/>
                        </a:spcAft>
                        <a:buClrTx/>
                        <a:buSzTx/>
                        <a:buFontTx/>
                        <a:buNone/>
                        <a:tabLst/>
                      </a:pPr>
                      <a:r>
                        <a:rPr kumimoji="0" lang="en-GB" sz="1800" b="0" i="0" u="none" strike="noStrike" cap="none" normalizeH="0" baseline="0" dirty="0" smtClean="0">
                          <a:ln>
                            <a:noFill/>
                          </a:ln>
                          <a:solidFill>
                            <a:srgbClr val="323232"/>
                          </a:solidFill>
                          <a:effectLst/>
                          <a:latin typeface="Century Gothic" pitchFamily="34" charset="0"/>
                          <a:cs typeface="Arial" pitchFamily="34" charset="0"/>
                        </a:rPr>
                        <a:t>£35,000</a:t>
                      </a:r>
                    </a:p>
                  </a:txBody>
                  <a:tcPr marL="84406" marR="84406" horzOverflow="overflow">
                    <a:solidFill>
                      <a:srgbClr val="DDDDDD"/>
                    </a:solidFill>
                  </a:tcPr>
                </a:tc>
                <a:tc>
                  <a:txBody>
                    <a:bodyPr/>
                    <a:lstStyle/>
                    <a:p>
                      <a:pPr marL="0" marR="0" lvl="0" indent="0" algn="ctr" defTabSz="914400" rtl="0" eaLnBrk="1" fontAlgn="base" latinLnBrk="0" hangingPunct="1">
                        <a:lnSpc>
                          <a:spcPct val="97000"/>
                        </a:lnSpc>
                        <a:spcBef>
                          <a:spcPct val="20000"/>
                        </a:spcBef>
                        <a:spcAft>
                          <a:spcPct val="0"/>
                        </a:spcAft>
                        <a:buClrTx/>
                        <a:buSzTx/>
                        <a:buFontTx/>
                        <a:buNone/>
                        <a:tabLst/>
                      </a:pPr>
                      <a:r>
                        <a:rPr kumimoji="0" lang="en-GB" sz="1800" b="1" i="0" u="none" strike="noStrike" cap="none" normalizeH="0" baseline="0" dirty="0" smtClean="0">
                          <a:ln>
                            <a:noFill/>
                          </a:ln>
                          <a:solidFill>
                            <a:srgbClr val="323232"/>
                          </a:solidFill>
                          <a:effectLst/>
                          <a:latin typeface="Century Gothic" pitchFamily="34" charset="0"/>
                          <a:cs typeface="Arial" pitchFamily="34" charset="0"/>
                        </a:rPr>
                        <a:t>£13,125</a:t>
                      </a:r>
                      <a:endParaRPr kumimoji="0" lang="en-GB" sz="1800" b="0" i="0" u="none" strike="noStrike" cap="none" normalizeH="0" baseline="0" dirty="0" smtClean="0">
                        <a:ln>
                          <a:noFill/>
                        </a:ln>
                        <a:solidFill>
                          <a:srgbClr val="323232"/>
                        </a:solidFill>
                        <a:effectLst/>
                        <a:latin typeface="Century Gothic" pitchFamily="34" charset="0"/>
                        <a:cs typeface="Arial" pitchFamily="34" charset="0"/>
                      </a:endParaRPr>
                    </a:p>
                  </a:txBody>
                  <a:tcPr marL="84406" marR="84406" horzOverflow="overflow">
                    <a:solidFill>
                      <a:srgbClr val="DDDDDD"/>
                    </a:solidFill>
                  </a:tcPr>
                </a:tc>
              </a:tr>
            </a:tbl>
          </a:graphicData>
        </a:graphic>
      </p:graphicFrame>
      <p:sp>
        <p:nvSpPr>
          <p:cNvPr id="7" name="Rectangle 6"/>
          <p:cNvSpPr/>
          <p:nvPr/>
        </p:nvSpPr>
        <p:spPr>
          <a:xfrm>
            <a:off x="720000" y="1749370"/>
            <a:ext cx="7732339" cy="701731"/>
          </a:xfrm>
          <a:prstGeom prst="rect">
            <a:avLst/>
          </a:prstGeom>
        </p:spPr>
        <p:txBody>
          <a:bodyPr wrap="square">
            <a:spAutoFit/>
          </a:bodyPr>
          <a:lstStyle/>
          <a:p>
            <a:pPr marL="342900" indent="-342900" eaLnBrk="0" hangingPunct="0">
              <a:spcBef>
                <a:spcPct val="20000"/>
              </a:spcBef>
              <a:buFont typeface="Arial" pitchFamily="34" charset="0"/>
              <a:buChar char="•"/>
              <a:defRPr/>
            </a:pPr>
            <a:r>
              <a:rPr lang="en-GB" dirty="0" smtClean="0">
                <a:solidFill>
                  <a:srgbClr val="323232"/>
                </a:solidFill>
                <a:latin typeface="Century Gothic" pitchFamily="34" charset="0"/>
                <a:cs typeface="Arial" pitchFamily="34" charset="0"/>
              </a:rPr>
              <a:t>Member joined 1 April 1998</a:t>
            </a:r>
          </a:p>
          <a:p>
            <a:pPr marL="342900" indent="-342900" eaLnBrk="0" hangingPunct="0">
              <a:spcBef>
                <a:spcPct val="20000"/>
              </a:spcBef>
              <a:buFont typeface="Arial" pitchFamily="34" charset="0"/>
              <a:buChar char="•"/>
              <a:defRPr/>
            </a:pPr>
            <a:r>
              <a:rPr lang="en-GB" dirty="0" smtClean="0">
                <a:solidFill>
                  <a:srgbClr val="323232"/>
                </a:solidFill>
                <a:latin typeface="Century Gothic" pitchFamily="34" charset="0"/>
                <a:cs typeface="Arial" pitchFamily="34" charset="0"/>
              </a:rPr>
              <a:t>Leaves 31 March 2019</a:t>
            </a:r>
            <a:endParaRPr lang="en-GB" dirty="0">
              <a:solidFill>
                <a:srgbClr val="323232"/>
              </a:solidFill>
              <a:latin typeface="Century Gothic" pitchFamily="34" charset="0"/>
              <a:cs typeface="Arial" pitchFamily="34" charset="0"/>
            </a:endParaRPr>
          </a:p>
        </p:txBody>
      </p:sp>
      <p:cxnSp>
        <p:nvCxnSpPr>
          <p:cNvPr id="8" name="Straight Connector 7"/>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stretch>
            <a:fillRect/>
          </a:stretch>
        </p:blipFill>
        <p:spPr>
          <a:xfrm>
            <a:off x="7164000" y="360000"/>
            <a:ext cx="1260000" cy="243306"/>
          </a:xfrm>
          <a:prstGeom prst="rect">
            <a:avLst/>
          </a:prstGeom>
        </p:spPr>
      </p:pic>
      <p:sp>
        <p:nvSpPr>
          <p:cNvPr id="10" name="Rectangle 9"/>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member briefing 2015</a:t>
            </a:r>
            <a:endParaRPr lang="en-US" sz="900" b="1" dirty="0">
              <a:latin typeface="Century Gothic"/>
              <a:cs typeface="Century Gothic"/>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txBox="1">
            <a:spLocks noChangeArrowheads="1"/>
          </p:cNvSpPr>
          <p:nvPr/>
        </p:nvSpPr>
        <p:spPr bwMode="auto">
          <a:xfrm>
            <a:off x="317990" y="949326"/>
            <a:ext cx="8537826" cy="454025"/>
          </a:xfrm>
          <a:prstGeom prst="rect">
            <a:avLst/>
          </a:prstGeom>
          <a:noFill/>
          <a:ln w="9525">
            <a:noFill/>
            <a:miter lim="800000"/>
            <a:headEnd/>
            <a:tailEnd/>
          </a:ln>
        </p:spPr>
        <p:txBody>
          <a:bodyPr anchor="ctr"/>
          <a:lstStyle/>
          <a:p>
            <a:pPr marL="180975">
              <a:tabLst>
                <a:tab pos="4667250" algn="l"/>
              </a:tabLst>
              <a:defRPr/>
            </a:pPr>
            <a:r>
              <a:rPr lang="en-GB" sz="2800" b="1" dirty="0" smtClean="0">
                <a:solidFill>
                  <a:srgbClr val="133669"/>
                </a:solidFill>
                <a:latin typeface="Century Gothic" pitchFamily="34" charset="0"/>
                <a:ea typeface="ＭＳ Ｐゴシック" pitchFamily="34" charset="-128"/>
                <a:cs typeface="Arial" charset="0"/>
              </a:rPr>
              <a:t>Benefits built up from 1 April 2014  - Example</a:t>
            </a:r>
            <a:endParaRPr lang="en-GB" sz="2800" b="1" dirty="0">
              <a:solidFill>
                <a:srgbClr val="133669"/>
              </a:solidFill>
              <a:latin typeface="Century Gothic" pitchFamily="34" charset="0"/>
              <a:ea typeface="ＭＳ Ｐゴシック" pitchFamily="34" charset="-128"/>
              <a:cs typeface="Arial" charset="0"/>
            </a:endParaRPr>
          </a:p>
        </p:txBody>
      </p:sp>
      <p:graphicFrame>
        <p:nvGraphicFramePr>
          <p:cNvPr id="6" name="Table 5"/>
          <p:cNvGraphicFramePr>
            <a:graphicFrameLocks noGrp="1"/>
          </p:cNvGraphicFramePr>
          <p:nvPr/>
        </p:nvGraphicFramePr>
        <p:xfrm>
          <a:off x="533898" y="1651379"/>
          <a:ext cx="8321918" cy="5079350"/>
        </p:xfrm>
        <a:graphic>
          <a:graphicData uri="http://schemas.openxmlformats.org/drawingml/2006/table">
            <a:tbl>
              <a:tblPr/>
              <a:tblGrid>
                <a:gridCol w="1006719"/>
                <a:gridCol w="750277"/>
                <a:gridCol w="1016977"/>
                <a:gridCol w="924658"/>
                <a:gridCol w="924657"/>
                <a:gridCol w="924658"/>
                <a:gridCol w="924657"/>
                <a:gridCol w="924658"/>
                <a:gridCol w="924657"/>
              </a:tblGrid>
              <a:tr h="554957">
                <a:tc rowSpan="2">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r>
                        <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rPr>
                        <a:t>2014 LGPS CARE</a:t>
                      </a:r>
                      <a:endParaRPr kumimoji="0" lang="en-GB" sz="1200" b="0"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r>
                        <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rPr>
                        <a:t>2014 Defined Benefit</a:t>
                      </a:r>
                      <a:endParaRPr kumimoji="0" lang="en-GB" sz="1200" b="0"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r>
                        <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rPr>
                        <a:t>Pensionable Pay paid during scheme year  (pay rises 1% pa)</a:t>
                      </a:r>
                      <a:endParaRPr kumimoji="0" lang="en-GB" sz="1200" b="0" i="0" u="none" strike="noStrike" cap="none" normalizeH="0" baseline="0" dirty="0" smtClean="0">
                        <a:ln>
                          <a:noFill/>
                        </a:ln>
                        <a:solidFill>
                          <a:srgbClr val="323232"/>
                        </a:solidFill>
                        <a:effectLst/>
                        <a:latin typeface="Century Gothic" pitchFamily="34" charset="0"/>
                        <a:cs typeface="Times New Roman" pitchFamily="18"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88900" algn="ctr" defTabSz="457200" rtl="0" eaLnBrk="1" fontAlgn="base" latinLnBrk="0" hangingPunct="1">
                        <a:lnSpc>
                          <a:spcPct val="120000"/>
                        </a:lnSpc>
                        <a:spcBef>
                          <a:spcPts val="300"/>
                        </a:spcBef>
                        <a:spcAft>
                          <a:spcPts val="1200"/>
                        </a:spcAft>
                        <a:buClrTx/>
                        <a:buSzTx/>
                        <a:buFontTx/>
                        <a:buNone/>
                        <a:tabLst/>
                      </a:pPr>
                      <a:r>
                        <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rPr>
                        <a:t>Earned Pension at end of scheme year</a:t>
                      </a:r>
                      <a:endParaRPr kumimoji="0" lang="en-GB" sz="1200" b="0" i="0" u="none" strike="noStrike" cap="none" normalizeH="0" baseline="0" dirty="0" smtClean="0">
                        <a:ln>
                          <a:noFill/>
                        </a:ln>
                        <a:solidFill>
                          <a:srgbClr val="323232"/>
                        </a:solidFill>
                        <a:effectLst/>
                        <a:latin typeface="Century Gothic" pitchFamily="34" charset="0"/>
                        <a:cs typeface="Times New Roman" pitchFamily="18"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gridSpan="5">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r>
                        <a:rPr kumimoji="0" lang="en-GB" sz="1200" b="1" i="0" u="none" strike="noStrike" cap="none" normalizeH="0" baseline="0" dirty="0" smtClean="0">
                          <a:ln>
                            <a:noFill/>
                          </a:ln>
                          <a:solidFill>
                            <a:srgbClr val="323232"/>
                          </a:solidFill>
                          <a:effectLst/>
                          <a:latin typeface="Century Gothic" pitchFamily="34" charset="0"/>
                          <a:cs typeface="Times New Roman" pitchFamily="18" charset="0"/>
                        </a:rPr>
                        <a:t>Value following Treasury Order revaluation at start of year:</a:t>
                      </a: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hMerge="1">
                  <a:txBody>
                    <a:bodyPr/>
                    <a:lstStyle/>
                    <a:p>
                      <a:pPr marL="15875" marR="0" lvl="0" indent="0" algn="ctr" defTabSz="457200" rtl="0" eaLnBrk="1" fontAlgn="base" latinLnBrk="0" hangingPunct="1">
                        <a:lnSpc>
                          <a:spcPct val="120000"/>
                        </a:lnSpc>
                        <a:spcBef>
                          <a:spcPts val="300"/>
                        </a:spcBef>
                        <a:spcAft>
                          <a:spcPts val="1200"/>
                        </a:spcAft>
                        <a:buClrTx/>
                        <a:buSzTx/>
                        <a:buFontTx/>
                        <a:buNone/>
                        <a:tabLst/>
                      </a:pPr>
                      <a:endParaRPr kumimoji="0" lang="en-GB" sz="1000" b="0" i="0" u="none" strike="noStrike" cap="none" normalizeH="0" baseline="0" dirty="0" smtClean="0">
                        <a:ln>
                          <a:noFill/>
                        </a:ln>
                        <a:solidFill>
                          <a:srgbClr val="747678"/>
                        </a:solidFill>
                        <a:effectLst/>
                        <a:latin typeface="Arial" pitchFamily="34" charset="0"/>
                        <a:cs typeface="Times New Roman" pitchFamily="18" charset="0"/>
                      </a:endParaRPr>
                    </a:p>
                  </a:txBody>
                  <a:tcPr marL="8671" marR="8671"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hMerge="1">
                  <a:txBody>
                    <a:bodyPr/>
                    <a:lstStyle/>
                    <a:p>
                      <a:pPr marL="85725" marR="0" lvl="0" indent="0" algn="ctr" defTabSz="457200" rtl="0" eaLnBrk="1" fontAlgn="base" latinLnBrk="0" hangingPunct="1">
                        <a:lnSpc>
                          <a:spcPct val="120000"/>
                        </a:lnSpc>
                        <a:spcBef>
                          <a:spcPts val="300"/>
                        </a:spcBef>
                        <a:spcAft>
                          <a:spcPts val="1200"/>
                        </a:spcAft>
                        <a:buClrTx/>
                        <a:buSzTx/>
                        <a:buFontTx/>
                        <a:buNone/>
                        <a:tabLst/>
                      </a:pPr>
                      <a:endParaRPr kumimoji="0" lang="en-GB" sz="1000" b="0" i="0" u="none" strike="noStrike" cap="none" normalizeH="0" baseline="0" dirty="0" smtClean="0">
                        <a:ln>
                          <a:noFill/>
                        </a:ln>
                        <a:solidFill>
                          <a:srgbClr val="747678"/>
                        </a:solidFill>
                        <a:effectLst/>
                        <a:latin typeface="Arial" pitchFamily="34" charset="0"/>
                        <a:cs typeface="Times New Roman" pitchFamily="18" charset="0"/>
                      </a:endParaRPr>
                    </a:p>
                  </a:txBody>
                  <a:tcPr marL="8671" marR="8671"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endParaRPr kumimoji="0" lang="en-GB" sz="1000" b="0" i="0" u="none" strike="noStrike" cap="none" normalizeH="0" baseline="0" dirty="0" smtClean="0">
                        <a:ln>
                          <a:noFill/>
                        </a:ln>
                        <a:solidFill>
                          <a:srgbClr val="747678"/>
                        </a:solidFill>
                        <a:effectLst/>
                        <a:latin typeface="Arial" pitchFamily="34" charset="0"/>
                        <a:cs typeface="Times New Roman" pitchFamily="18" charset="0"/>
                      </a:endParaRPr>
                    </a:p>
                  </a:txBody>
                  <a:tcPr marL="8671" marR="8671"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endParaRPr kumimoji="0" lang="en-GB" sz="1000" b="0" i="0" u="none" strike="noStrike" cap="none" normalizeH="0" baseline="0" dirty="0" smtClean="0">
                        <a:ln>
                          <a:noFill/>
                        </a:ln>
                        <a:solidFill>
                          <a:srgbClr val="747678"/>
                        </a:solidFill>
                        <a:effectLst/>
                        <a:latin typeface="Arial" pitchFamily="34" charset="0"/>
                        <a:cs typeface="Times New Roman" pitchFamily="18" charset="0"/>
                      </a:endParaRPr>
                    </a:p>
                  </a:txBody>
                  <a:tcPr marL="0" marR="0" marT="0"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r>
              <a:tr h="5524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dirty="0" smtClean="0">
                          <a:ln>
                            <a:noFill/>
                          </a:ln>
                          <a:solidFill>
                            <a:srgbClr val="323232"/>
                          </a:solidFill>
                          <a:effectLst/>
                          <a:latin typeface="Century Gothic" pitchFamily="34" charset="0"/>
                          <a:cs typeface="Times New Roman" pitchFamily="18" charset="0"/>
                        </a:rPr>
                        <a:t>2015/16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dirty="0" smtClean="0">
                          <a:ln>
                            <a:noFill/>
                          </a:ln>
                          <a:solidFill>
                            <a:srgbClr val="323232"/>
                          </a:solidFill>
                          <a:effectLst/>
                          <a:latin typeface="Century Gothic" pitchFamily="34" charset="0"/>
                          <a:cs typeface="Times New Roman" pitchFamily="18" charset="0"/>
                        </a:rPr>
                        <a:t> (Year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dirty="0" smtClean="0">
                          <a:ln>
                            <a:noFill/>
                          </a:ln>
                          <a:solidFill>
                            <a:srgbClr val="323232"/>
                          </a:solidFill>
                          <a:effectLst/>
                          <a:latin typeface="Century Gothic" pitchFamily="34" charset="0"/>
                          <a:cs typeface="Times New Roman" pitchFamily="18" charset="0"/>
                        </a:rPr>
                        <a:t>1.2%</a:t>
                      </a:r>
                      <a:endParaRPr lang="en-GB" sz="1200" b="1" dirty="0">
                        <a:solidFill>
                          <a:srgbClr val="323232"/>
                        </a:solidFill>
                        <a:latin typeface="Century Gothic" pitchFamily="34"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dirty="0" smtClean="0">
                          <a:ln>
                            <a:noFill/>
                          </a:ln>
                          <a:solidFill>
                            <a:srgbClr val="323232"/>
                          </a:solidFill>
                          <a:effectLst/>
                          <a:latin typeface="Century Gothic" pitchFamily="34" charset="0"/>
                          <a:cs typeface="Times New Roman" pitchFamily="18" charset="0"/>
                        </a:rPr>
                        <a:t>2016/17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dirty="0" smtClean="0">
                          <a:ln>
                            <a:noFill/>
                          </a:ln>
                          <a:solidFill>
                            <a:srgbClr val="323232"/>
                          </a:solidFill>
                          <a:effectLst/>
                          <a:latin typeface="Century Gothic" pitchFamily="34" charset="0"/>
                          <a:cs typeface="Times New Roman" pitchFamily="18" charset="0"/>
                        </a:rPr>
                        <a:t>(Year 3)</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1" dirty="0" smtClean="0">
                          <a:solidFill>
                            <a:srgbClr val="323232"/>
                          </a:solidFill>
                          <a:latin typeface="Century Gothic" pitchFamily="34" charset="0"/>
                          <a:cs typeface="Arial" pitchFamily="34" charset="0"/>
                        </a:rPr>
                        <a:t>2%</a:t>
                      </a:r>
                      <a:endParaRPr lang="en-GB" sz="1200" b="1" dirty="0">
                        <a:solidFill>
                          <a:srgbClr val="323232"/>
                        </a:solidFill>
                        <a:latin typeface="Century Gothic" pitchFamily="34" charset="0"/>
                        <a:cs typeface="Arial" pitchFamily="34"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dirty="0" smtClean="0">
                          <a:ln>
                            <a:noFill/>
                          </a:ln>
                          <a:solidFill>
                            <a:srgbClr val="323232"/>
                          </a:solidFill>
                          <a:effectLst/>
                          <a:latin typeface="Century Gothic" pitchFamily="34" charset="0"/>
                          <a:cs typeface="Times New Roman" pitchFamily="18" charset="0"/>
                        </a:rPr>
                        <a:t>2017/18  (Year 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dirty="0" smtClean="0">
                          <a:ln>
                            <a:noFill/>
                          </a:ln>
                          <a:solidFill>
                            <a:srgbClr val="323232"/>
                          </a:solidFill>
                          <a:effectLst/>
                          <a:latin typeface="Century Gothic" pitchFamily="34" charset="0"/>
                          <a:cs typeface="Times New Roman" pitchFamily="18" charset="0"/>
                        </a:rPr>
                        <a:t>2%</a:t>
                      </a:r>
                      <a:endParaRPr lang="en-GB" sz="1200" b="1" dirty="0" smtClean="0">
                        <a:solidFill>
                          <a:srgbClr val="323232"/>
                        </a:solidFill>
                        <a:latin typeface="Century Gothic" pitchFamily="34"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dirty="0" smtClean="0">
                          <a:ln>
                            <a:noFill/>
                          </a:ln>
                          <a:solidFill>
                            <a:srgbClr val="323232"/>
                          </a:solidFill>
                          <a:effectLst/>
                          <a:latin typeface="Century Gothic" pitchFamily="34" charset="0"/>
                          <a:cs typeface="Times New Roman" pitchFamily="18" charset="0"/>
                        </a:rPr>
                        <a:t>2018/19  (Year 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dirty="0" smtClean="0">
                          <a:ln>
                            <a:noFill/>
                          </a:ln>
                          <a:solidFill>
                            <a:srgbClr val="323232"/>
                          </a:solidFill>
                          <a:effectLst/>
                          <a:latin typeface="Century Gothic" pitchFamily="34" charset="0"/>
                          <a:cs typeface="Times New Roman" pitchFamily="18" charset="0"/>
                        </a:rPr>
                        <a:t>2%</a:t>
                      </a:r>
                      <a:endParaRPr lang="en-GB" sz="1200" b="1" dirty="0" smtClean="0">
                        <a:solidFill>
                          <a:srgbClr val="323232"/>
                        </a:solidFill>
                        <a:latin typeface="Century Gothic" pitchFamily="34" charset="0"/>
                      </a:endParaRPr>
                    </a:p>
                  </a:txBody>
                  <a:tcPr marL="0" marR="0" marT="0"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dirty="0" smtClean="0">
                          <a:ln>
                            <a:noFill/>
                          </a:ln>
                          <a:solidFill>
                            <a:srgbClr val="323232"/>
                          </a:solidFill>
                          <a:effectLst/>
                          <a:latin typeface="Century Gothic" pitchFamily="34" charset="0"/>
                          <a:cs typeface="Times New Roman" pitchFamily="18" charset="0"/>
                        </a:rPr>
                        <a:t>2019/20  (Year 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cap="none" normalizeH="0" baseline="0" dirty="0" smtClean="0">
                          <a:ln>
                            <a:noFill/>
                          </a:ln>
                          <a:solidFill>
                            <a:srgbClr val="323232"/>
                          </a:solidFill>
                          <a:effectLst/>
                          <a:latin typeface="Century Gothic" pitchFamily="34" charset="0"/>
                          <a:cs typeface="Times New Roman" pitchFamily="18" charset="0"/>
                        </a:rPr>
                        <a:t>2%</a:t>
                      </a:r>
                      <a:endParaRPr lang="en-GB" sz="1200" b="0" dirty="0">
                        <a:solidFill>
                          <a:srgbClr val="323232"/>
                        </a:solidFill>
                        <a:latin typeface="Century Gothic" pitchFamily="34" charset="0"/>
                      </a:endParaRPr>
                    </a:p>
                  </a:txBody>
                  <a:tcPr marL="0" marR="0" marT="0"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r>
              <a:tr h="649288">
                <a:tc>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r>
                        <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rPr>
                        <a:t>Pension for 2014/15    (Year 1)</a:t>
                      </a:r>
                      <a:endParaRPr kumimoji="0" lang="en-GB" sz="1200" b="0"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r>
                        <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rPr>
                        <a:t>1/49</a:t>
                      </a:r>
                      <a:r>
                        <a:rPr kumimoji="0" lang="en-GB" sz="1200" b="1" i="0" u="none" strike="noStrike" cap="none" normalizeH="0" baseline="30000" dirty="0" smtClean="0">
                          <a:ln>
                            <a:noFill/>
                          </a:ln>
                          <a:solidFill>
                            <a:srgbClr val="323232"/>
                          </a:solidFill>
                          <a:effectLst/>
                          <a:latin typeface="Century Gothic" pitchFamily="34" charset="0"/>
                          <a:ea typeface="Times New Roman" pitchFamily="18" charset="0"/>
                          <a:cs typeface="Arial" pitchFamily="34" charset="0"/>
                        </a:rPr>
                        <a:t>th</a:t>
                      </a:r>
                      <a:endPar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rtl="0" fontAlgn="ctr"/>
                      <a:r>
                        <a:rPr lang="en-GB" sz="1200" b="1" i="0" u="none" strike="noStrike" dirty="0" smtClean="0">
                          <a:solidFill>
                            <a:srgbClr val="323232"/>
                          </a:solidFill>
                          <a:latin typeface="Century Gothic" pitchFamily="34" charset="0"/>
                        </a:rPr>
                        <a:t>£33,634</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rtl="0" fontAlgn="ctr"/>
                      <a:r>
                        <a:rPr lang="en-GB" sz="1200" b="1" i="0" u="none" strike="noStrike" dirty="0" smtClean="0">
                          <a:solidFill>
                            <a:srgbClr val="323232"/>
                          </a:solidFill>
                          <a:latin typeface="Century Gothic" pitchFamily="34" charset="0"/>
                        </a:rPr>
                        <a:t>£686</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rtl="0" fontAlgn="ctr"/>
                      <a:r>
                        <a:rPr lang="en-GB" sz="1200" b="1" i="0" u="none" strike="noStrike" dirty="0" smtClean="0">
                          <a:solidFill>
                            <a:srgbClr val="323232"/>
                          </a:solidFill>
                          <a:latin typeface="Century Gothic" pitchFamily="34" charset="0"/>
                        </a:rPr>
                        <a:t>£694</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rtl="0" fontAlgn="ctr"/>
                      <a:r>
                        <a:rPr lang="en-GB" sz="1200" b="1" i="0" u="none" strike="noStrike" dirty="0" smtClean="0">
                          <a:solidFill>
                            <a:srgbClr val="323232"/>
                          </a:solidFill>
                          <a:latin typeface="Century Gothic" pitchFamily="34" charset="0"/>
                        </a:rPr>
                        <a:t>£708</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rtl="0" fontAlgn="ctr"/>
                      <a:r>
                        <a:rPr lang="en-GB" sz="1200" b="1" i="0" u="none" strike="noStrike" dirty="0" smtClean="0">
                          <a:solidFill>
                            <a:srgbClr val="323232"/>
                          </a:solidFill>
                          <a:latin typeface="Century Gothic" pitchFamily="34" charset="0"/>
                        </a:rPr>
                        <a:t>£722</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rtl="0" fontAlgn="ctr"/>
                      <a:r>
                        <a:rPr lang="en-GB" sz="1200" b="1" i="0" u="none" strike="noStrike" dirty="0" smtClean="0">
                          <a:solidFill>
                            <a:srgbClr val="323232"/>
                          </a:solidFill>
                          <a:latin typeface="Century Gothic" pitchFamily="34" charset="0"/>
                        </a:rPr>
                        <a:t>£736</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rtl="0" fontAlgn="ctr"/>
                      <a:r>
                        <a:rPr lang="en-GB" sz="1200" b="1" i="0" u="none" strike="noStrike" dirty="0" smtClean="0">
                          <a:solidFill>
                            <a:srgbClr val="323232"/>
                          </a:solidFill>
                          <a:latin typeface="Century Gothic" pitchFamily="34" charset="0"/>
                        </a:rPr>
                        <a:t>£751</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r>
              <a:tr h="649288">
                <a:tc>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r>
                        <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rPr>
                        <a:t>Pension for 2015/16    (Year 2)</a:t>
                      </a:r>
                      <a:endParaRPr kumimoji="0" lang="en-GB" sz="1200" b="0"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r>
                        <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rPr>
                        <a:t>1/49</a:t>
                      </a:r>
                      <a:r>
                        <a:rPr kumimoji="0" lang="en-GB" sz="1200" b="1" i="0" u="none" strike="noStrike" cap="none" normalizeH="0" baseline="30000" dirty="0" smtClean="0">
                          <a:ln>
                            <a:noFill/>
                          </a:ln>
                          <a:solidFill>
                            <a:srgbClr val="323232"/>
                          </a:solidFill>
                          <a:effectLst/>
                          <a:latin typeface="Century Gothic" pitchFamily="34" charset="0"/>
                          <a:ea typeface="Times New Roman" pitchFamily="18" charset="0"/>
                          <a:cs typeface="Arial" pitchFamily="34" charset="0"/>
                        </a:rPr>
                        <a:t>th</a:t>
                      </a:r>
                      <a:endPar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en-GB" sz="1200" b="1" i="0" u="none" strike="noStrike" dirty="0" smtClean="0">
                          <a:solidFill>
                            <a:srgbClr val="323232"/>
                          </a:solidFill>
                          <a:latin typeface="Century Gothic" pitchFamily="34" charset="0"/>
                        </a:rPr>
                        <a:t>£33,970</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en-GB" sz="1200" b="1" i="0" u="none" strike="noStrike" dirty="0" smtClean="0">
                          <a:solidFill>
                            <a:srgbClr val="323232"/>
                          </a:solidFill>
                          <a:latin typeface="Century Gothic" pitchFamily="34" charset="0"/>
                        </a:rPr>
                        <a:t>£693</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l" fontAlgn="ctr"/>
                      <a:r>
                        <a:rPr lang="en-GB" sz="1200" b="1" i="0" u="none" strike="noStrike" dirty="0">
                          <a:solidFill>
                            <a:srgbClr val="323232"/>
                          </a:solidFill>
                          <a:latin typeface="Century Gothic" pitchFamily="34" charset="0"/>
                        </a:rPr>
                        <a:t> </a:t>
                      </a: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en-GB" sz="1200" b="1" i="0" u="none" strike="noStrike" dirty="0" smtClean="0">
                          <a:solidFill>
                            <a:srgbClr val="323232"/>
                          </a:solidFill>
                          <a:latin typeface="Century Gothic" pitchFamily="34" charset="0"/>
                        </a:rPr>
                        <a:t>£707</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en-GB" sz="1200" b="1" i="0" u="none" strike="noStrike" dirty="0" smtClean="0">
                          <a:solidFill>
                            <a:srgbClr val="323232"/>
                          </a:solidFill>
                          <a:latin typeface="Century Gothic" pitchFamily="34" charset="0"/>
                        </a:rPr>
                        <a:t>£721</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en-GB" sz="1200" b="1" i="0" u="none" strike="noStrike" dirty="0" smtClean="0">
                          <a:solidFill>
                            <a:srgbClr val="323232"/>
                          </a:solidFill>
                          <a:latin typeface="Century Gothic" pitchFamily="34" charset="0"/>
                        </a:rPr>
                        <a:t>£735</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en-GB" sz="1200" b="1" i="0" u="none" strike="noStrike" dirty="0" smtClean="0">
                          <a:solidFill>
                            <a:srgbClr val="323232"/>
                          </a:solidFill>
                          <a:latin typeface="Century Gothic" pitchFamily="34" charset="0"/>
                        </a:rPr>
                        <a:t>£750</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r>
              <a:tr h="649288">
                <a:tc>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r>
                        <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rPr>
                        <a:t>Pension for 2016/17    (Year 3)</a:t>
                      </a:r>
                      <a:endParaRPr kumimoji="0" lang="en-GB" sz="1200" b="0"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r>
                        <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rPr>
                        <a:t>1/49</a:t>
                      </a:r>
                      <a:r>
                        <a:rPr kumimoji="0" lang="en-GB" sz="1200" b="1" i="0" u="none" strike="noStrike" cap="none" normalizeH="0" baseline="30000" dirty="0" smtClean="0">
                          <a:ln>
                            <a:noFill/>
                          </a:ln>
                          <a:solidFill>
                            <a:srgbClr val="323232"/>
                          </a:solidFill>
                          <a:effectLst/>
                          <a:latin typeface="Century Gothic" pitchFamily="34" charset="0"/>
                          <a:ea typeface="Times New Roman" pitchFamily="18" charset="0"/>
                          <a:cs typeface="Arial" pitchFamily="34" charset="0"/>
                        </a:rPr>
                        <a:t>th</a:t>
                      </a:r>
                      <a:endPar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rtl="0" fontAlgn="ctr"/>
                      <a:r>
                        <a:rPr lang="en-GB" sz="1200" b="1" i="0" u="none" strike="noStrike" dirty="0" smtClean="0">
                          <a:solidFill>
                            <a:srgbClr val="323232"/>
                          </a:solidFill>
                          <a:latin typeface="Century Gothic" pitchFamily="34" charset="0"/>
                        </a:rPr>
                        <a:t>£34,310</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rtl="0" fontAlgn="ctr"/>
                      <a:r>
                        <a:rPr lang="en-GB" sz="1200" b="1" i="0" u="none" strike="noStrike" dirty="0" smtClean="0">
                          <a:solidFill>
                            <a:srgbClr val="323232"/>
                          </a:solidFill>
                          <a:latin typeface="Century Gothic" pitchFamily="34" charset="0"/>
                        </a:rPr>
                        <a:t>£700</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l" fontAlgn="ctr"/>
                      <a:r>
                        <a:rPr lang="en-GB" sz="1200" b="1" i="0" u="none" strike="noStrike">
                          <a:solidFill>
                            <a:srgbClr val="323232"/>
                          </a:solidFill>
                          <a:latin typeface="Century Gothic" pitchFamily="34" charset="0"/>
                        </a:rPr>
                        <a:t> </a:t>
                      </a: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l" fontAlgn="ctr"/>
                      <a:r>
                        <a:rPr lang="en-GB" sz="1200" b="1" i="0" u="none" strike="noStrike">
                          <a:solidFill>
                            <a:srgbClr val="323232"/>
                          </a:solidFill>
                          <a:latin typeface="Century Gothic" pitchFamily="34" charset="0"/>
                        </a:rPr>
                        <a:t> </a:t>
                      </a: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rtl="0" fontAlgn="ctr"/>
                      <a:r>
                        <a:rPr lang="en-GB" sz="1200" b="1" i="0" u="none" strike="noStrike" dirty="0" smtClean="0">
                          <a:solidFill>
                            <a:srgbClr val="323232"/>
                          </a:solidFill>
                          <a:latin typeface="Century Gothic" pitchFamily="34" charset="0"/>
                        </a:rPr>
                        <a:t>£714</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rtl="0" fontAlgn="ctr"/>
                      <a:r>
                        <a:rPr lang="en-GB" sz="1200" b="1" i="0" u="none" strike="noStrike" dirty="0" smtClean="0">
                          <a:solidFill>
                            <a:srgbClr val="323232"/>
                          </a:solidFill>
                          <a:latin typeface="Century Gothic" pitchFamily="34" charset="0"/>
                        </a:rPr>
                        <a:t>£728</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rtl="0" fontAlgn="ctr"/>
                      <a:r>
                        <a:rPr lang="en-GB" sz="1200" b="1" i="0" u="none" strike="noStrike" dirty="0" smtClean="0">
                          <a:solidFill>
                            <a:srgbClr val="323232"/>
                          </a:solidFill>
                          <a:latin typeface="Century Gothic" pitchFamily="34" charset="0"/>
                        </a:rPr>
                        <a:t>£743</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r>
              <a:tr h="649288">
                <a:tc>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r>
                        <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rPr>
                        <a:t>Pension for 2017/18    (Year 4)</a:t>
                      </a:r>
                      <a:endParaRPr kumimoji="0" lang="en-GB" sz="1200" b="0"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r>
                        <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rPr>
                        <a:t>1/49</a:t>
                      </a:r>
                      <a:r>
                        <a:rPr kumimoji="0" lang="en-GB" sz="1200" b="1" i="0" u="none" strike="noStrike" cap="none" normalizeH="0" baseline="30000" dirty="0" smtClean="0">
                          <a:ln>
                            <a:noFill/>
                          </a:ln>
                          <a:solidFill>
                            <a:srgbClr val="323232"/>
                          </a:solidFill>
                          <a:effectLst/>
                          <a:latin typeface="Century Gothic" pitchFamily="34" charset="0"/>
                          <a:ea typeface="Times New Roman" pitchFamily="18" charset="0"/>
                          <a:cs typeface="Arial" pitchFamily="34" charset="0"/>
                        </a:rPr>
                        <a:t>th</a:t>
                      </a:r>
                      <a:endPar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en-GB" sz="1200" b="1" i="0" u="none" strike="noStrike" dirty="0" smtClean="0">
                          <a:solidFill>
                            <a:srgbClr val="323232"/>
                          </a:solidFill>
                          <a:latin typeface="Century Gothic" pitchFamily="34" charset="0"/>
                        </a:rPr>
                        <a:t>£34,653</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en-GB" sz="1200" b="1" i="0" u="none" strike="noStrike" dirty="0" smtClean="0">
                          <a:solidFill>
                            <a:srgbClr val="323232"/>
                          </a:solidFill>
                          <a:latin typeface="Century Gothic" pitchFamily="34" charset="0"/>
                        </a:rPr>
                        <a:t>£707</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l" fontAlgn="ctr"/>
                      <a:r>
                        <a:rPr lang="en-GB" sz="1200" b="1" i="0" u="none" strike="noStrike">
                          <a:solidFill>
                            <a:srgbClr val="323232"/>
                          </a:solidFill>
                          <a:latin typeface="Century Gothic" pitchFamily="34" charset="0"/>
                        </a:rPr>
                        <a:t> </a:t>
                      </a: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l" fontAlgn="ctr"/>
                      <a:r>
                        <a:rPr lang="en-GB" sz="1200" b="1" i="0" u="none" strike="noStrike" dirty="0">
                          <a:solidFill>
                            <a:srgbClr val="323232"/>
                          </a:solidFill>
                          <a:latin typeface="Century Gothic" pitchFamily="34" charset="0"/>
                        </a:rPr>
                        <a:t> </a:t>
                      </a: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ctr" fontAlgn="ctr"/>
                      <a:r>
                        <a:rPr lang="en-GB" sz="1200" b="1" i="0" u="none" strike="noStrike">
                          <a:solidFill>
                            <a:srgbClr val="323232"/>
                          </a:solidFill>
                          <a:latin typeface="Century Gothic" pitchFamily="34" charset="0"/>
                        </a:rPr>
                        <a:t> </a:t>
                      </a: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en-GB" sz="1200" b="1" i="0" u="none" strike="noStrike" dirty="0" smtClean="0">
                          <a:solidFill>
                            <a:srgbClr val="323232"/>
                          </a:solidFill>
                          <a:latin typeface="Century Gothic" pitchFamily="34" charset="0"/>
                        </a:rPr>
                        <a:t>£721</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en-GB" sz="1200" b="1" i="0" u="none" strike="noStrike" dirty="0" smtClean="0">
                          <a:solidFill>
                            <a:srgbClr val="323232"/>
                          </a:solidFill>
                          <a:latin typeface="Century Gothic" pitchFamily="34" charset="0"/>
                        </a:rPr>
                        <a:t>£735</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r>
              <a:tr h="649288">
                <a:tc>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r>
                        <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rPr>
                        <a:t>Pension for 2018/19    (Year 5)</a:t>
                      </a:r>
                      <a:endParaRPr kumimoji="0" lang="en-GB" sz="1200" b="0"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r>
                        <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rPr>
                        <a:t>1/49</a:t>
                      </a:r>
                      <a:r>
                        <a:rPr kumimoji="0" lang="en-GB" sz="1200" b="1" i="0" u="none" strike="noStrike" cap="none" normalizeH="0" baseline="30000" dirty="0" smtClean="0">
                          <a:ln>
                            <a:noFill/>
                          </a:ln>
                          <a:solidFill>
                            <a:srgbClr val="323232"/>
                          </a:solidFill>
                          <a:effectLst/>
                          <a:latin typeface="Century Gothic" pitchFamily="34" charset="0"/>
                          <a:ea typeface="Times New Roman" pitchFamily="18" charset="0"/>
                          <a:cs typeface="Arial" pitchFamily="34" charset="0"/>
                        </a:rPr>
                        <a:t>th</a:t>
                      </a:r>
                      <a:endPar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rtl="0" fontAlgn="ctr"/>
                      <a:r>
                        <a:rPr lang="en-GB" sz="1200" b="1" i="0" u="none" strike="noStrike" dirty="0" smtClean="0">
                          <a:solidFill>
                            <a:srgbClr val="323232"/>
                          </a:solidFill>
                          <a:latin typeface="Century Gothic" pitchFamily="34" charset="0"/>
                        </a:rPr>
                        <a:t>£35,000</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rtl="0" fontAlgn="ctr"/>
                      <a:r>
                        <a:rPr lang="en-GB" sz="1200" b="1" i="0" u="none" strike="noStrike" dirty="0" smtClean="0">
                          <a:solidFill>
                            <a:srgbClr val="323232"/>
                          </a:solidFill>
                          <a:latin typeface="Century Gothic" pitchFamily="34" charset="0"/>
                        </a:rPr>
                        <a:t>£714</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l" fontAlgn="ctr"/>
                      <a:r>
                        <a:rPr lang="en-GB" sz="1200" b="1" i="0" u="none" strike="noStrike">
                          <a:solidFill>
                            <a:srgbClr val="323232"/>
                          </a:solidFill>
                          <a:latin typeface="Century Gothic" pitchFamily="34" charset="0"/>
                        </a:rPr>
                        <a:t> </a:t>
                      </a: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l" fontAlgn="ctr"/>
                      <a:r>
                        <a:rPr lang="en-GB" sz="1200" b="1" i="0" u="none" strike="noStrike">
                          <a:solidFill>
                            <a:srgbClr val="323232"/>
                          </a:solidFill>
                          <a:latin typeface="Century Gothic" pitchFamily="34" charset="0"/>
                        </a:rPr>
                        <a:t> </a:t>
                      </a: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fontAlgn="ctr"/>
                      <a:r>
                        <a:rPr lang="en-GB" sz="1200" b="1" i="0" u="none" strike="noStrike">
                          <a:solidFill>
                            <a:srgbClr val="323232"/>
                          </a:solidFill>
                          <a:latin typeface="Century Gothic" pitchFamily="34" charset="0"/>
                        </a:rPr>
                        <a:t> </a:t>
                      </a: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fontAlgn="ctr"/>
                      <a:r>
                        <a:rPr lang="en-GB" sz="1200" b="1" i="0" u="none" strike="noStrike" dirty="0">
                          <a:solidFill>
                            <a:srgbClr val="323232"/>
                          </a:solidFill>
                          <a:latin typeface="Century Gothic" pitchFamily="34" charset="0"/>
                        </a:rPr>
                        <a:t> </a:t>
                      </a: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c>
                  <a:txBody>
                    <a:bodyPr/>
                    <a:lstStyle/>
                    <a:p>
                      <a:pPr algn="ctr" rtl="0" fontAlgn="ctr"/>
                      <a:r>
                        <a:rPr lang="en-GB" sz="1200" b="1" i="0" u="none" strike="noStrike" dirty="0" smtClean="0">
                          <a:solidFill>
                            <a:srgbClr val="323232"/>
                          </a:solidFill>
                          <a:latin typeface="Century Gothic" pitchFamily="34" charset="0"/>
                        </a:rPr>
                        <a:t>£728</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noFill/>
                  </a:tcPr>
                </a:tc>
              </a:tr>
              <a:tr h="463550">
                <a:tc>
                  <a:txBody>
                    <a:bodyPr/>
                    <a:lstStyle/>
                    <a:p>
                      <a:pPr marL="0" marR="0" lvl="0" indent="0" algn="ctr" defTabSz="457200" rtl="0" eaLnBrk="1" fontAlgn="base" latinLnBrk="0" hangingPunct="1">
                        <a:lnSpc>
                          <a:spcPct val="120000"/>
                        </a:lnSpc>
                        <a:spcBef>
                          <a:spcPts val="300"/>
                        </a:spcBef>
                        <a:spcAft>
                          <a:spcPts val="1200"/>
                        </a:spcAft>
                        <a:buClrTx/>
                        <a:buSzTx/>
                        <a:buFontTx/>
                        <a:buNone/>
                        <a:tabLst/>
                      </a:pPr>
                      <a:r>
                        <a:rPr kumimoji="0" lang="en-GB" sz="1200" b="1" i="0" u="none" strike="noStrike" cap="none" normalizeH="0" baseline="0" dirty="0" smtClean="0">
                          <a:ln>
                            <a:noFill/>
                          </a:ln>
                          <a:solidFill>
                            <a:srgbClr val="323232"/>
                          </a:solidFill>
                          <a:effectLst/>
                          <a:latin typeface="Century Gothic" pitchFamily="34" charset="0"/>
                          <a:ea typeface="Times New Roman" pitchFamily="18" charset="0"/>
                          <a:cs typeface="Arial" pitchFamily="34" charset="0"/>
                        </a:rPr>
                        <a:t>Value in Account</a:t>
                      </a: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323232"/>
                        </a:solidFill>
                        <a:effectLst/>
                        <a:latin typeface="Century Gothic" pitchFamily="34" charset="0"/>
                        <a:cs typeface="Times New Roman" pitchFamily="18" charset="0"/>
                      </a:endParaRPr>
                    </a:p>
                  </a:txBody>
                  <a:tcPr marL="8004" marR="8004" marT="1204" marB="0" anchor="ctr" horzOverflow="overflow">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l" fontAlgn="ctr"/>
                      <a:r>
                        <a:rPr lang="en-GB" sz="1200" b="1" i="0" u="none" strike="noStrike" dirty="0">
                          <a:solidFill>
                            <a:srgbClr val="323232"/>
                          </a:solidFill>
                          <a:latin typeface="Century Gothic" pitchFamily="34" charset="0"/>
                        </a:rPr>
                        <a:t> </a:t>
                      </a: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l" fontAlgn="ctr"/>
                      <a:r>
                        <a:rPr lang="en-GB" sz="1200" b="1" i="0" u="none" strike="noStrike" dirty="0">
                          <a:solidFill>
                            <a:srgbClr val="323232"/>
                          </a:solidFill>
                          <a:latin typeface="Century Gothic" pitchFamily="34" charset="0"/>
                        </a:rPr>
                        <a:t> </a:t>
                      </a: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en-GB" sz="1200" b="1" i="0" u="none" strike="noStrike" dirty="0" smtClean="0">
                          <a:solidFill>
                            <a:srgbClr val="323232"/>
                          </a:solidFill>
                          <a:latin typeface="Century Gothic" pitchFamily="34" charset="0"/>
                        </a:rPr>
                        <a:t>£694</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en-GB" sz="1200" b="1" i="0" u="none" strike="noStrike" dirty="0" smtClean="0">
                          <a:solidFill>
                            <a:srgbClr val="323232"/>
                          </a:solidFill>
                          <a:latin typeface="Century Gothic" pitchFamily="34" charset="0"/>
                        </a:rPr>
                        <a:t>£1,415</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en-GB" sz="1200" b="1" i="0" u="none" strike="noStrike" dirty="0" smtClean="0">
                          <a:solidFill>
                            <a:srgbClr val="323232"/>
                          </a:solidFill>
                          <a:latin typeface="Century Gothic" pitchFamily="34" charset="0"/>
                        </a:rPr>
                        <a:t>£2,157</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en-GB" sz="1200" b="1" i="0" u="none" strike="noStrike" dirty="0" smtClean="0">
                          <a:solidFill>
                            <a:srgbClr val="323232"/>
                          </a:solidFill>
                          <a:latin typeface="Century Gothic" pitchFamily="34" charset="0"/>
                        </a:rPr>
                        <a:t>£2,920</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c>
                  <a:txBody>
                    <a:bodyPr/>
                    <a:lstStyle/>
                    <a:p>
                      <a:pPr algn="ctr" rtl="0" fontAlgn="ctr"/>
                      <a:r>
                        <a:rPr lang="en-GB" sz="1200" b="1" i="0" u="none" strike="noStrike" dirty="0" smtClean="0">
                          <a:solidFill>
                            <a:srgbClr val="323232"/>
                          </a:solidFill>
                          <a:latin typeface="Century Gothic" pitchFamily="34" charset="0"/>
                        </a:rPr>
                        <a:t>£3,707</a:t>
                      </a:r>
                      <a:endParaRPr lang="en-GB" sz="1200" b="1" i="0" u="none" strike="noStrike" dirty="0">
                        <a:solidFill>
                          <a:srgbClr val="323232"/>
                        </a:solidFill>
                        <a:latin typeface="Century Gothic" pitchFamily="34" charset="0"/>
                      </a:endParaRPr>
                    </a:p>
                  </a:txBody>
                  <a:tcPr marL="8792" marR="8792"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a:noFill/>
                    </a:lnTlToBr>
                    <a:lnBlToTr>
                      <a:noFill/>
                    </a:lnBlToTr>
                    <a:solidFill>
                      <a:srgbClr val="DDDDDD"/>
                    </a:solidFill>
                  </a:tcPr>
                </a:tc>
              </a:tr>
            </a:tbl>
          </a:graphicData>
        </a:graphic>
      </p:graphicFrame>
      <p:cxnSp>
        <p:nvCxnSpPr>
          <p:cNvPr id="5" name="Straight Connector 4"/>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7164000" y="360000"/>
            <a:ext cx="1260000" cy="243306"/>
          </a:xfrm>
          <a:prstGeom prst="rect">
            <a:avLst/>
          </a:prstGeom>
        </p:spPr>
      </p:pic>
      <p:sp>
        <p:nvSpPr>
          <p:cNvPr id="8" name="Rectangle 7"/>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89999"/>
            <a:ext cx="7578576" cy="872667"/>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33669"/>
                </a:solidFill>
                <a:latin typeface="Century Gothic"/>
                <a:cs typeface="Century Gothic"/>
              </a:rPr>
              <a:t>Protections</a:t>
            </a:r>
            <a:endParaRPr lang="en-US" sz="3200" b="1" spc="-70" dirty="0">
              <a:solidFill>
                <a:srgbClr val="133669"/>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20000" y="1862666"/>
            <a:ext cx="7704001" cy="4162425"/>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eaLnBrk="0" hangingPunct="0">
              <a:lnSpc>
                <a:spcPct val="150000"/>
              </a:lnSpc>
              <a:spcBef>
                <a:spcPct val="20000"/>
              </a:spcBef>
            </a:pPr>
            <a:r>
              <a:rPr lang="en-GB" sz="1600" baseline="30000" dirty="0">
                <a:latin typeface="Century Gothic"/>
                <a:cs typeface="Century Gothic"/>
              </a:rPr>
              <a:t>	</a:t>
            </a:r>
            <a:endParaRPr lang="en-GB" sz="16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
        <p:nvSpPr>
          <p:cNvPr id="11" name="Rectangle 10"/>
          <p:cNvSpPr/>
          <p:nvPr/>
        </p:nvSpPr>
        <p:spPr>
          <a:xfrm>
            <a:off x="720001" y="2097164"/>
            <a:ext cx="7704000" cy="3914918"/>
          </a:xfrm>
          <a:prstGeom prst="rect">
            <a:avLst/>
          </a:prstGeom>
        </p:spPr>
        <p:txBody>
          <a:bodyPr wrap="square">
            <a:spAutoFit/>
          </a:bodyPr>
          <a:lstStyle/>
          <a:p>
            <a:pPr marL="342900" indent="-342900" eaLnBrk="0" hangingPunct="0">
              <a:spcBef>
                <a:spcPct val="20000"/>
              </a:spcBef>
              <a:buFont typeface="Arial" pitchFamily="34" charset="0"/>
              <a:buChar char="•"/>
            </a:pPr>
            <a:r>
              <a:rPr lang="en-GB" dirty="0" smtClean="0">
                <a:latin typeface="Century Gothic" pitchFamily="34" charset="0"/>
                <a:cs typeface="Arial" pitchFamily="34" charset="0"/>
              </a:rPr>
              <a:t>Your pension before 1 April 2014 is protected and there is no change to your normal retirement age</a:t>
            </a:r>
          </a:p>
          <a:p>
            <a:pPr marL="342900" indent="-342900" eaLnBrk="0" hangingPunct="0">
              <a:spcBef>
                <a:spcPct val="20000"/>
              </a:spcBef>
            </a:pPr>
            <a:r>
              <a:rPr lang="en-GB" dirty="0" smtClean="0">
                <a:latin typeface="Century Gothic" pitchFamily="34" charset="0"/>
                <a:cs typeface="Arial" pitchFamily="34" charset="0"/>
              </a:rPr>
              <a:t> </a:t>
            </a:r>
          </a:p>
          <a:p>
            <a:pPr marL="342900" indent="-342900" eaLnBrk="0" hangingPunct="0">
              <a:spcBef>
                <a:spcPct val="20000"/>
              </a:spcBef>
              <a:buFont typeface="Arial" pitchFamily="34" charset="0"/>
              <a:buChar char="•"/>
            </a:pPr>
            <a:r>
              <a:rPr lang="en-GB" dirty="0" smtClean="0">
                <a:latin typeface="Century Gothic" pitchFamily="34" charset="0"/>
                <a:cs typeface="Arial" pitchFamily="34" charset="0"/>
              </a:rPr>
              <a:t>Your current 85 year rule protections will also apply</a:t>
            </a:r>
          </a:p>
          <a:p>
            <a:pPr marL="342900" indent="-342900" eaLnBrk="0" hangingPunct="0">
              <a:spcBef>
                <a:spcPct val="20000"/>
              </a:spcBef>
            </a:pPr>
            <a:endParaRPr lang="en-GB" dirty="0" smtClean="0">
              <a:latin typeface="Century Gothic" pitchFamily="34" charset="0"/>
              <a:cs typeface="Arial" pitchFamily="34" charset="0"/>
            </a:endParaRPr>
          </a:p>
          <a:p>
            <a:pPr marL="342900" indent="-342900" eaLnBrk="0" hangingPunct="0">
              <a:spcBef>
                <a:spcPct val="20000"/>
              </a:spcBef>
              <a:buFont typeface="Arial" pitchFamily="34" charset="0"/>
              <a:buChar char="•"/>
            </a:pPr>
            <a:r>
              <a:rPr lang="en-GB" dirty="0" smtClean="0">
                <a:latin typeface="Century Gothic" pitchFamily="34" charset="0"/>
                <a:cs typeface="Arial" pitchFamily="34" charset="0"/>
              </a:rPr>
              <a:t>If you voluntarily retire between age 55 and 60 we will not apply the 85 year rule protections</a:t>
            </a:r>
          </a:p>
          <a:p>
            <a:pPr marL="800100" lvl="1" indent="-342900" eaLnBrk="0" hangingPunct="0">
              <a:spcBef>
                <a:spcPct val="20000"/>
              </a:spcBef>
              <a:buFont typeface="Wingdings" pitchFamily="2" charset="2"/>
              <a:buChar char="ü"/>
            </a:pPr>
            <a:endParaRPr lang="en-GB" dirty="0" smtClean="0">
              <a:latin typeface="Century Gothic" pitchFamily="34" charset="0"/>
              <a:cs typeface="Arial" pitchFamily="34" charset="0"/>
            </a:endParaRPr>
          </a:p>
          <a:p>
            <a:pPr marL="342900" indent="-342900" eaLnBrk="0" hangingPunct="0">
              <a:spcBef>
                <a:spcPct val="20000"/>
              </a:spcBef>
              <a:buFont typeface="Arial" pitchFamily="34" charset="0"/>
              <a:buChar char="•"/>
            </a:pPr>
            <a:r>
              <a:rPr lang="en-GB" dirty="0" smtClean="0">
                <a:latin typeface="Century Gothic" pitchFamily="34" charset="0"/>
                <a:cs typeface="Arial" pitchFamily="34" charset="0"/>
              </a:rPr>
              <a:t>You may have statutory underpin protections</a:t>
            </a:r>
          </a:p>
          <a:p>
            <a:pPr marL="342900" indent="-342900" eaLnBrk="0" hangingPunct="0">
              <a:spcBef>
                <a:spcPct val="20000"/>
              </a:spcBef>
              <a:buFont typeface="Wingdings" pitchFamily="2" charset="2"/>
              <a:buChar char="ü"/>
            </a:pPr>
            <a:endParaRPr lang="en-GB" dirty="0" smtClean="0">
              <a:cs typeface="Arial" pitchFamily="34" charset="0"/>
            </a:endParaRPr>
          </a:p>
          <a:p>
            <a:pPr marL="342900" indent="-342900" eaLnBrk="0" hangingPunct="0">
              <a:spcBef>
                <a:spcPct val="20000"/>
              </a:spcBef>
            </a:pPr>
            <a:endParaRPr lang="en-GB" dirty="0" smtClean="0">
              <a:cs typeface="Arial" pitchFamily="34" charset="0"/>
            </a:endParaRPr>
          </a:p>
          <a:p>
            <a:pPr marL="342900" indent="-342900" eaLnBrk="0" hangingPunct="0">
              <a:spcBef>
                <a:spcPct val="20000"/>
              </a:spcBef>
            </a:pPr>
            <a:endParaRPr lang="en-GB" dirty="0">
              <a:cs typeface="Arial" pitchFamily="34" charset="0"/>
            </a:endParaRPr>
          </a:p>
        </p:txBody>
      </p:sp>
    </p:spTree>
    <p:extLst>
      <p:ext uri="{BB962C8B-B14F-4D97-AF65-F5344CB8AC3E}">
        <p14:creationId xmlns="" xmlns:p14="http://schemas.microsoft.com/office/powerpoint/2010/main" val="951525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89999"/>
            <a:ext cx="7578576" cy="648301"/>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33669"/>
                </a:solidFill>
                <a:latin typeface="Century Gothic"/>
                <a:cs typeface="Century Gothic"/>
              </a:rPr>
              <a:t>50/50 Section</a:t>
            </a:r>
            <a:endParaRPr lang="en-US" sz="3200" b="1" spc="-70" dirty="0">
              <a:solidFill>
                <a:srgbClr val="133669"/>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19999" y="1638300"/>
            <a:ext cx="7704001" cy="4162425"/>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eaLnBrk="0" hangingPunct="0">
              <a:lnSpc>
                <a:spcPct val="150000"/>
              </a:lnSpc>
              <a:spcBef>
                <a:spcPct val="20000"/>
              </a:spcBef>
            </a:pPr>
            <a:r>
              <a:rPr lang="en-GB" sz="1600" baseline="30000" dirty="0" smtClean="0">
                <a:solidFill>
                  <a:srgbClr val="272727"/>
                </a:solidFill>
                <a:latin typeface="Century Gothic"/>
                <a:cs typeface="Century Gothic"/>
              </a:rPr>
              <a:t>	</a:t>
            </a:r>
            <a:r>
              <a:rPr lang="en-GB" sz="1600" dirty="0" smtClean="0">
                <a:latin typeface="Century Gothic" pitchFamily="34" charset="0"/>
                <a:cs typeface="Arial" pitchFamily="34" charset="0"/>
              </a:rPr>
              <a:t> </a:t>
            </a:r>
            <a:r>
              <a:rPr lang="en-GB" sz="1600" baseline="30000" dirty="0">
                <a:latin typeface="Century Gothic"/>
                <a:cs typeface="Century Gothic"/>
              </a:rPr>
              <a:t>	</a:t>
            </a:r>
            <a:endParaRPr lang="en-GB" sz="16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
        <p:nvSpPr>
          <p:cNvPr id="15" name="Content Placeholder 2"/>
          <p:cNvSpPr txBox="1">
            <a:spLocks/>
          </p:cNvSpPr>
          <p:nvPr/>
        </p:nvSpPr>
        <p:spPr bwMode="auto">
          <a:xfrm>
            <a:off x="719999" y="2402433"/>
            <a:ext cx="7775575" cy="3398292"/>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pPr>
            <a:r>
              <a:rPr lang="en-GB" dirty="0" smtClean="0">
                <a:latin typeface="Century Gothic" pitchFamily="34" charset="0"/>
                <a:cs typeface="Arial" pitchFamily="34" charset="0"/>
              </a:rPr>
              <a:t>Option </a:t>
            </a:r>
            <a:r>
              <a:rPr lang="en-GB" dirty="0">
                <a:latin typeface="Century Gothic" pitchFamily="34" charset="0"/>
                <a:cs typeface="Arial" pitchFamily="34" charset="0"/>
              </a:rPr>
              <a:t>to pay ½ contributions in return for ½  the </a:t>
            </a:r>
            <a:r>
              <a:rPr lang="en-GB" dirty="0" smtClean="0">
                <a:latin typeface="Century Gothic" pitchFamily="34" charset="0"/>
                <a:cs typeface="Arial" pitchFamily="34" charset="0"/>
              </a:rPr>
              <a:t>benefits</a:t>
            </a:r>
          </a:p>
          <a:p>
            <a:pPr marL="342900" indent="-342900" eaLnBrk="0" hangingPunct="0">
              <a:lnSpc>
                <a:spcPct val="150000"/>
              </a:lnSpc>
              <a:spcBef>
                <a:spcPct val="20000"/>
              </a:spcBef>
              <a:buFont typeface="Arial" pitchFamily="34" charset="0"/>
              <a:buChar char="•"/>
            </a:pPr>
            <a:r>
              <a:rPr lang="en-GB" dirty="0" smtClean="0">
                <a:latin typeface="Century Gothic" pitchFamily="34" charset="0"/>
                <a:cs typeface="Arial" pitchFamily="34" charset="0"/>
              </a:rPr>
              <a:t>1/49</a:t>
            </a:r>
            <a:r>
              <a:rPr lang="en-GB" baseline="30000" dirty="0" smtClean="0">
                <a:latin typeface="Century Gothic" pitchFamily="34" charset="0"/>
                <a:cs typeface="Arial" pitchFamily="34" charset="0"/>
              </a:rPr>
              <a:t>th</a:t>
            </a:r>
            <a:r>
              <a:rPr lang="en-GB" dirty="0" smtClean="0">
                <a:latin typeface="Century Gothic" pitchFamily="34" charset="0"/>
                <a:cs typeface="Arial" pitchFamily="34" charset="0"/>
              </a:rPr>
              <a:t> </a:t>
            </a:r>
            <a:r>
              <a:rPr lang="en-GB" dirty="0">
                <a:latin typeface="Century Gothic" pitchFamily="34" charset="0"/>
                <a:cs typeface="Arial" pitchFamily="34" charset="0"/>
              </a:rPr>
              <a:t>to </a:t>
            </a:r>
            <a:r>
              <a:rPr lang="en-GB" dirty="0" smtClean="0">
                <a:latin typeface="Century Gothic" pitchFamily="34" charset="0"/>
                <a:cs typeface="Arial" pitchFamily="34" charset="0"/>
              </a:rPr>
              <a:t>1/98</a:t>
            </a:r>
            <a:r>
              <a:rPr lang="en-GB" baseline="30000" dirty="0" smtClean="0">
                <a:latin typeface="Century Gothic" pitchFamily="34" charset="0"/>
                <a:cs typeface="Arial" pitchFamily="34" charset="0"/>
              </a:rPr>
              <a:t>th</a:t>
            </a:r>
          </a:p>
          <a:p>
            <a:pPr marL="342900" indent="-342900" eaLnBrk="0" hangingPunct="0">
              <a:lnSpc>
                <a:spcPct val="150000"/>
              </a:lnSpc>
              <a:spcBef>
                <a:spcPct val="20000"/>
              </a:spcBef>
              <a:buFont typeface="Arial" pitchFamily="34" charset="0"/>
              <a:buChar char="•"/>
            </a:pPr>
            <a:r>
              <a:rPr lang="en-GB" dirty="0" smtClean="0">
                <a:latin typeface="Century Gothic" pitchFamily="34" charset="0"/>
                <a:cs typeface="Arial" pitchFamily="34" charset="0"/>
              </a:rPr>
              <a:t>Intended </a:t>
            </a:r>
            <a:r>
              <a:rPr lang="en-GB" dirty="0">
                <a:latin typeface="Century Gothic" pitchFamily="34" charset="0"/>
                <a:cs typeface="Arial" pitchFamily="34" charset="0"/>
              </a:rPr>
              <a:t>as a short term solution to financial </a:t>
            </a:r>
            <a:r>
              <a:rPr lang="en-GB" dirty="0" smtClean="0">
                <a:latin typeface="Century Gothic" pitchFamily="34" charset="0"/>
                <a:cs typeface="Arial" pitchFamily="34" charset="0"/>
              </a:rPr>
              <a:t>hardship</a:t>
            </a:r>
          </a:p>
          <a:p>
            <a:pPr marL="342900" indent="-342900" eaLnBrk="0" hangingPunct="0">
              <a:lnSpc>
                <a:spcPct val="150000"/>
              </a:lnSpc>
              <a:spcBef>
                <a:spcPct val="20000"/>
              </a:spcBef>
              <a:buFont typeface="Arial" pitchFamily="34" charset="0"/>
              <a:buChar char="•"/>
            </a:pPr>
            <a:r>
              <a:rPr lang="en-GB" dirty="0" smtClean="0">
                <a:latin typeface="Century Gothic" pitchFamily="34" charset="0"/>
                <a:cs typeface="Arial" pitchFamily="34" charset="0"/>
              </a:rPr>
              <a:t>Re-enrolled </a:t>
            </a:r>
            <a:r>
              <a:rPr lang="en-GB" dirty="0">
                <a:latin typeface="Century Gothic" pitchFamily="34" charset="0"/>
                <a:cs typeface="Arial" pitchFamily="34" charset="0"/>
              </a:rPr>
              <a:t>in ‘main scheme’ under automatic </a:t>
            </a:r>
            <a:r>
              <a:rPr lang="en-GB" dirty="0" smtClean="0">
                <a:latin typeface="Century Gothic" pitchFamily="34" charset="0"/>
                <a:cs typeface="Arial" pitchFamily="34" charset="0"/>
              </a:rPr>
              <a:t>enrolment</a:t>
            </a:r>
          </a:p>
          <a:p>
            <a:pPr marL="342900" indent="-342900" eaLnBrk="0" hangingPunct="0">
              <a:lnSpc>
                <a:spcPct val="150000"/>
              </a:lnSpc>
              <a:spcBef>
                <a:spcPct val="20000"/>
              </a:spcBef>
              <a:buFont typeface="Arial" pitchFamily="34" charset="0"/>
              <a:buChar char="•"/>
            </a:pPr>
            <a:r>
              <a:rPr lang="en-GB" dirty="0" smtClean="0">
                <a:latin typeface="Century Gothic" pitchFamily="34" charset="0"/>
                <a:cs typeface="Arial" pitchFamily="34" charset="0"/>
              </a:rPr>
              <a:t>No change to Lump </a:t>
            </a:r>
            <a:r>
              <a:rPr lang="en-GB" dirty="0">
                <a:latin typeface="Century Gothic" pitchFamily="34" charset="0"/>
                <a:cs typeface="Arial" pitchFamily="34" charset="0"/>
              </a:rPr>
              <a:t>sum death benefit and ill health </a:t>
            </a:r>
            <a:r>
              <a:rPr lang="en-GB" dirty="0" smtClean="0">
                <a:latin typeface="Century Gothic" pitchFamily="34" charset="0"/>
                <a:cs typeface="Arial" pitchFamily="34" charset="0"/>
              </a:rPr>
              <a:t>benefits</a:t>
            </a:r>
            <a:endParaRPr lang="en-GB" dirty="0">
              <a:latin typeface="Century Gothic" pitchFamily="34" charset="0"/>
              <a:cs typeface="Arial" pitchFamily="34" charset="0"/>
            </a:endParaRPr>
          </a:p>
          <a:p>
            <a:pPr marL="342900" indent="-342900" eaLnBrk="0" hangingPunct="0">
              <a:spcBef>
                <a:spcPct val="20000"/>
              </a:spcBef>
              <a:buFont typeface="Wingdings" pitchFamily="2" charset="2"/>
              <a:buChar char="ü"/>
            </a:pPr>
            <a:endParaRPr lang="en-GB" dirty="0">
              <a:latin typeface="Century Gothic" pitchFamily="34" charset="0"/>
              <a:cs typeface="Arial" pitchFamily="34" charset="0"/>
            </a:endParaRPr>
          </a:p>
          <a:p>
            <a:pPr marL="342900" indent="-342900" eaLnBrk="0" hangingPunct="0">
              <a:spcBef>
                <a:spcPct val="20000"/>
              </a:spcBef>
            </a:pPr>
            <a:endParaRPr lang="en-GB" baseline="30000" dirty="0">
              <a:latin typeface="Century Gothic" pitchFamily="34" charset="0"/>
              <a:cs typeface="Arial" pitchFamily="34" charset="0"/>
            </a:endParaRPr>
          </a:p>
          <a:p>
            <a:pPr marL="342900" indent="-342900" eaLnBrk="0" hangingPunct="0">
              <a:spcBef>
                <a:spcPct val="20000"/>
              </a:spcBef>
              <a:buFont typeface="Wingdings" pitchFamily="2" charset="2"/>
              <a:buChar char="ü"/>
            </a:pPr>
            <a:endParaRPr lang="en-GB" dirty="0">
              <a:latin typeface="Century Gothic" pitchFamily="34" charset="0"/>
              <a:cs typeface="Arial" pitchFamily="34" charset="0"/>
            </a:endParaRPr>
          </a:p>
          <a:p>
            <a:pPr marL="342900" indent="-342900" eaLnBrk="0" hangingPunct="0">
              <a:spcBef>
                <a:spcPct val="20000"/>
              </a:spcBef>
              <a:buFont typeface="Wingdings" pitchFamily="2" charset="2"/>
              <a:buChar char="ü"/>
            </a:pPr>
            <a:endParaRPr lang="en-GB" dirty="0">
              <a:latin typeface="Century Gothic" pitchFamily="34" charset="0"/>
              <a:cs typeface="Arial" pitchFamily="34" charset="0"/>
            </a:endParaRPr>
          </a:p>
          <a:p>
            <a:pPr marL="342900" indent="-342900" eaLnBrk="0" hangingPunct="0">
              <a:spcBef>
                <a:spcPct val="20000"/>
              </a:spcBef>
              <a:buFont typeface="Wingdings" pitchFamily="2" charset="2"/>
              <a:buChar char="ü"/>
            </a:pPr>
            <a:endParaRPr lang="en-GB" dirty="0">
              <a:solidFill>
                <a:srgbClr val="747678"/>
              </a:solidFill>
              <a:latin typeface="Century Gothic" pitchFamily="34" charset="0"/>
              <a:cs typeface="Arial" pitchFamily="34" charset="0"/>
            </a:endParaRPr>
          </a:p>
        </p:txBody>
      </p:sp>
    </p:spTree>
    <p:extLst>
      <p:ext uri="{BB962C8B-B14F-4D97-AF65-F5344CB8AC3E}">
        <p14:creationId xmlns="" xmlns:p14="http://schemas.microsoft.com/office/powerpoint/2010/main" val="951525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89999"/>
            <a:ext cx="7578576" cy="872667"/>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33669"/>
                </a:solidFill>
                <a:latin typeface="Century Gothic"/>
                <a:cs typeface="Century Gothic"/>
              </a:rPr>
              <a:t>Nominating beneficiaries</a:t>
            </a:r>
            <a:endParaRPr lang="en-US" sz="3200" b="1" spc="-70" dirty="0">
              <a:solidFill>
                <a:srgbClr val="133669"/>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20000" y="2097164"/>
            <a:ext cx="7865860" cy="3409950"/>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73050" indent="-273050" algn="l" eaLnBrk="0" hangingPunct="0">
              <a:spcBef>
                <a:spcPct val="20000"/>
              </a:spcBef>
              <a:buFont typeface="Arial" pitchFamily="34" charset="0"/>
              <a:buChar char="•"/>
            </a:pPr>
            <a:r>
              <a:rPr lang="en-GB" sz="1800" dirty="0" smtClean="0">
                <a:latin typeface="Century Gothic" pitchFamily="34" charset="0"/>
                <a:cs typeface="Arial" charset="0"/>
              </a:rPr>
              <a:t>Nominate who you want to receive a death grant in the event of your death</a:t>
            </a:r>
          </a:p>
          <a:p>
            <a:pPr marL="273050" indent="-273050" algn="l" eaLnBrk="0" hangingPunct="0">
              <a:spcBef>
                <a:spcPct val="20000"/>
              </a:spcBef>
              <a:buFont typeface="Arial" pitchFamily="34" charset="0"/>
              <a:buChar char="•"/>
            </a:pPr>
            <a:r>
              <a:rPr lang="en-GB" sz="1800" dirty="0" smtClean="0">
                <a:latin typeface="Century Gothic" pitchFamily="34" charset="0"/>
                <a:cs typeface="Arial" charset="0"/>
              </a:rPr>
              <a:t>Not legally binding, but the Environment Agency Pensions Committee will take account of your nomination</a:t>
            </a:r>
          </a:p>
          <a:p>
            <a:pPr marL="273050" indent="-273050" algn="l" eaLnBrk="0" hangingPunct="0">
              <a:lnSpc>
                <a:spcPct val="150000"/>
              </a:lnSpc>
              <a:spcBef>
                <a:spcPct val="20000"/>
              </a:spcBef>
              <a:buFont typeface="Arial" pitchFamily="34" charset="0"/>
              <a:buChar char="•"/>
            </a:pPr>
            <a:r>
              <a:rPr lang="en-GB" sz="1800" dirty="0" smtClean="0">
                <a:latin typeface="Century Gothic" pitchFamily="34" charset="0"/>
                <a:cs typeface="Arial" charset="0"/>
              </a:rPr>
              <a:t>Helps to get payments to your loved ones quickly</a:t>
            </a:r>
          </a:p>
          <a:p>
            <a:pPr marL="273050" indent="-273050" algn="l" eaLnBrk="0" hangingPunct="0">
              <a:lnSpc>
                <a:spcPct val="150000"/>
              </a:lnSpc>
              <a:spcBef>
                <a:spcPct val="20000"/>
              </a:spcBef>
              <a:buFont typeface="Arial" pitchFamily="34" charset="0"/>
              <a:buChar char="•"/>
            </a:pPr>
            <a:r>
              <a:rPr lang="en-GB" sz="1800" dirty="0" smtClean="0">
                <a:latin typeface="Century Gothic" pitchFamily="34" charset="0"/>
                <a:cs typeface="Arial" charset="0"/>
              </a:rPr>
              <a:t>Payments made in this manner are not subject to inheritance tax</a:t>
            </a:r>
          </a:p>
          <a:p>
            <a:pPr algn="l">
              <a:lnSpc>
                <a:spcPct val="110000"/>
              </a:lnSpc>
              <a:buClr>
                <a:srgbClr val="00B050"/>
              </a:buClr>
            </a:pPr>
            <a:endParaRPr lang="en-GB" sz="1800" dirty="0" smtClean="0">
              <a:latin typeface="Century Gothic" pitchFamily="34" charset="0"/>
              <a:cs typeface="Arial" charset="0"/>
            </a:endParaRPr>
          </a:p>
          <a:p>
            <a:pPr algn="l">
              <a:lnSpc>
                <a:spcPct val="110000"/>
              </a:lnSpc>
              <a:buClr>
                <a:srgbClr val="00B050"/>
              </a:buClr>
            </a:pPr>
            <a:endParaRPr lang="en-GB" sz="1800" dirty="0" smtClean="0">
              <a:latin typeface="Century Gothic" pitchFamily="34" charset="0"/>
              <a:cs typeface="Arial" charset="0"/>
            </a:endParaRPr>
          </a:p>
          <a:p>
            <a:pPr algn="l">
              <a:lnSpc>
                <a:spcPct val="110000"/>
              </a:lnSpc>
              <a:buClr>
                <a:srgbClr val="00B050"/>
              </a:buClr>
            </a:pPr>
            <a:r>
              <a:rPr lang="en-GB" sz="1800" dirty="0" smtClean="0">
                <a:latin typeface="Century Gothic" pitchFamily="34" charset="0"/>
                <a:cs typeface="Arial" charset="0"/>
              </a:rPr>
              <a:t>Forms available at </a:t>
            </a:r>
            <a:r>
              <a:rPr lang="en-GB" sz="1800" b="1" dirty="0" smtClean="0">
                <a:solidFill>
                  <a:srgbClr val="002060"/>
                </a:solidFill>
                <a:latin typeface="Century Gothic" pitchFamily="34" charset="0"/>
                <a:cs typeface="Arial" charset="0"/>
              </a:rPr>
              <a:t>www.eapf.org.uk</a:t>
            </a:r>
          </a:p>
          <a:p>
            <a:pPr algn="l" eaLnBrk="0" hangingPunct="0">
              <a:lnSpc>
                <a:spcPct val="150000"/>
              </a:lnSpc>
              <a:spcBef>
                <a:spcPct val="20000"/>
              </a:spcBef>
            </a:pPr>
            <a:endParaRPr lang="en-GB" sz="16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Tree>
    <p:extLst>
      <p:ext uri="{BB962C8B-B14F-4D97-AF65-F5344CB8AC3E}">
        <p14:creationId xmlns:p14="http://schemas.microsoft.com/office/powerpoint/2010/main" xmlns="" val="951525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89999"/>
            <a:ext cx="7578576" cy="872667"/>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33669"/>
                </a:solidFill>
                <a:latin typeface="Century Gothic"/>
                <a:cs typeface="Century Gothic"/>
              </a:rPr>
              <a:t>Survivor’s pensions</a:t>
            </a:r>
            <a:endParaRPr lang="en-US" sz="3200" b="1" spc="-70" dirty="0">
              <a:solidFill>
                <a:srgbClr val="133669"/>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20000" y="1862666"/>
            <a:ext cx="7704001" cy="4162425"/>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eaLnBrk="0" hangingPunct="0">
              <a:lnSpc>
                <a:spcPct val="150000"/>
              </a:lnSpc>
              <a:spcBef>
                <a:spcPct val="20000"/>
              </a:spcBef>
            </a:pPr>
            <a:endParaRPr lang="en-GB" sz="16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
        <p:nvSpPr>
          <p:cNvPr id="15" name="Rectangle 14"/>
          <p:cNvSpPr/>
          <p:nvPr/>
        </p:nvSpPr>
        <p:spPr>
          <a:xfrm>
            <a:off x="720000" y="1660371"/>
            <a:ext cx="7704001" cy="3376309"/>
          </a:xfrm>
          <a:prstGeom prst="rect">
            <a:avLst/>
          </a:prstGeom>
        </p:spPr>
        <p:txBody>
          <a:bodyPr wrap="square">
            <a:spAutoFit/>
          </a:bodyPr>
          <a:lstStyle/>
          <a:p>
            <a:pPr marL="325438" lvl="1" indent="-363538">
              <a:lnSpc>
                <a:spcPct val="110000"/>
              </a:lnSpc>
              <a:buClr>
                <a:srgbClr val="00B050"/>
              </a:buClr>
              <a:defRPr/>
            </a:pPr>
            <a:r>
              <a:rPr lang="en-GB" b="1" dirty="0" smtClean="0">
                <a:solidFill>
                  <a:srgbClr val="323232"/>
                </a:solidFill>
                <a:latin typeface="Century Gothic" pitchFamily="34" charset="0"/>
                <a:cs typeface="Arial" charset="0"/>
              </a:rPr>
              <a:t>Payable to your</a:t>
            </a:r>
          </a:p>
          <a:p>
            <a:pPr marL="325438" lvl="1" indent="-363538">
              <a:lnSpc>
                <a:spcPct val="110000"/>
              </a:lnSpc>
              <a:buFont typeface="Arial" pitchFamily="34" charset="0"/>
              <a:buChar char="•"/>
              <a:defRPr/>
            </a:pPr>
            <a:r>
              <a:rPr lang="en-GB" dirty="0" smtClean="0">
                <a:solidFill>
                  <a:srgbClr val="323232"/>
                </a:solidFill>
                <a:latin typeface="Century Gothic" pitchFamily="34" charset="0"/>
                <a:cs typeface="Arial" charset="0"/>
              </a:rPr>
              <a:t>Spouse (including same-sex marriages)</a:t>
            </a:r>
          </a:p>
          <a:p>
            <a:pPr marL="325438" lvl="1" indent="-363538">
              <a:lnSpc>
                <a:spcPct val="110000"/>
              </a:lnSpc>
              <a:buFont typeface="Arial" pitchFamily="34" charset="0"/>
              <a:buChar char="•"/>
              <a:defRPr/>
            </a:pPr>
            <a:r>
              <a:rPr lang="en-GB" dirty="0" smtClean="0">
                <a:solidFill>
                  <a:srgbClr val="323232"/>
                </a:solidFill>
                <a:latin typeface="Century Gothic" pitchFamily="34" charset="0"/>
                <a:cs typeface="Arial" charset="0"/>
              </a:rPr>
              <a:t>Civil Partner</a:t>
            </a:r>
          </a:p>
          <a:p>
            <a:pPr marL="325438" lvl="1" indent="-363538">
              <a:lnSpc>
                <a:spcPct val="110000"/>
              </a:lnSpc>
              <a:buFont typeface="Arial" pitchFamily="34" charset="0"/>
              <a:buChar char="•"/>
              <a:defRPr/>
            </a:pPr>
            <a:r>
              <a:rPr lang="en-GB" dirty="0" smtClean="0">
                <a:solidFill>
                  <a:srgbClr val="323232"/>
                </a:solidFill>
                <a:latin typeface="Century Gothic" pitchFamily="34" charset="0"/>
                <a:cs typeface="Arial" charset="0"/>
              </a:rPr>
              <a:t>Cohabiting Partner</a:t>
            </a:r>
          </a:p>
          <a:p>
            <a:pPr marL="712788" lvl="3" indent="-357188">
              <a:lnSpc>
                <a:spcPct val="110000"/>
              </a:lnSpc>
              <a:buClr>
                <a:schemeClr val="tx1"/>
              </a:buClr>
              <a:buFontTx/>
              <a:buChar char="-"/>
              <a:defRPr/>
            </a:pPr>
            <a:r>
              <a:rPr lang="en-GB" dirty="0" smtClean="0">
                <a:solidFill>
                  <a:srgbClr val="323232"/>
                </a:solidFill>
                <a:latin typeface="Century Gothic" pitchFamily="34" charset="0"/>
                <a:cs typeface="Arial" charset="0"/>
              </a:rPr>
              <a:t>Leavers after 31 March 2008 only</a:t>
            </a:r>
          </a:p>
          <a:p>
            <a:pPr marL="479425" indent="-363538">
              <a:lnSpc>
                <a:spcPct val="110000"/>
              </a:lnSpc>
              <a:buClr>
                <a:schemeClr val="tx1"/>
              </a:buClr>
              <a:defRPr/>
            </a:pPr>
            <a:endParaRPr lang="en-GB" sz="1600" dirty="0" smtClean="0">
              <a:solidFill>
                <a:srgbClr val="323232"/>
              </a:solidFill>
              <a:latin typeface="Century Gothic" pitchFamily="34" charset="0"/>
              <a:cs typeface="Arial" charset="0"/>
            </a:endParaRPr>
          </a:p>
          <a:p>
            <a:pPr marL="479425" indent="-479425">
              <a:lnSpc>
                <a:spcPct val="110000"/>
              </a:lnSpc>
              <a:buClr>
                <a:schemeClr val="tx1"/>
              </a:buClr>
              <a:defRPr/>
            </a:pPr>
            <a:r>
              <a:rPr lang="en-GB" b="1" dirty="0" smtClean="0">
                <a:solidFill>
                  <a:srgbClr val="323232"/>
                </a:solidFill>
                <a:latin typeface="Century Gothic" pitchFamily="34" charset="0"/>
                <a:cs typeface="Arial" charset="0"/>
              </a:rPr>
              <a:t>Eligible children</a:t>
            </a:r>
          </a:p>
          <a:p>
            <a:pPr marL="479425" indent="-479425">
              <a:lnSpc>
                <a:spcPct val="110000"/>
              </a:lnSpc>
              <a:buClr>
                <a:schemeClr val="tx1"/>
              </a:buClr>
              <a:buFont typeface="Arial" pitchFamily="34" charset="0"/>
              <a:buChar char="•"/>
              <a:defRPr/>
            </a:pPr>
            <a:r>
              <a:rPr lang="en-GB" dirty="0" smtClean="0">
                <a:solidFill>
                  <a:srgbClr val="323232"/>
                </a:solidFill>
                <a:latin typeface="Century Gothic" pitchFamily="34" charset="0"/>
                <a:cs typeface="Arial" charset="0"/>
              </a:rPr>
              <a:t>Up to age 23 in full time education</a:t>
            </a:r>
          </a:p>
          <a:p>
            <a:pPr marL="479425" indent="-479425">
              <a:lnSpc>
                <a:spcPct val="110000"/>
              </a:lnSpc>
              <a:buClr>
                <a:schemeClr val="tx1"/>
              </a:buClr>
              <a:buFont typeface="Arial" pitchFamily="34" charset="0"/>
              <a:buChar char="•"/>
              <a:defRPr/>
            </a:pPr>
            <a:r>
              <a:rPr lang="en-GB" dirty="0" smtClean="0">
                <a:solidFill>
                  <a:srgbClr val="323232"/>
                </a:solidFill>
                <a:latin typeface="Century Gothic" pitchFamily="34" charset="0"/>
                <a:cs typeface="Arial" charset="0"/>
              </a:rPr>
              <a:t>Any age if unable to work due to  permanent incapacity or impairment</a:t>
            </a:r>
          </a:p>
          <a:p>
            <a:pPr marL="936625" lvl="1" indent="-363538">
              <a:lnSpc>
                <a:spcPct val="110000"/>
              </a:lnSpc>
              <a:buClr>
                <a:srgbClr val="00B050"/>
              </a:buClr>
              <a:buFontTx/>
              <a:buChar char="-"/>
              <a:defRPr/>
            </a:pPr>
            <a:endParaRPr lang="en-GB" sz="1600" dirty="0" smtClean="0">
              <a:solidFill>
                <a:srgbClr val="323232"/>
              </a:solidFill>
              <a:latin typeface="Century Gothic" pitchFamily="34" charset="0"/>
              <a:cs typeface="Arial" charset="0"/>
            </a:endParaRPr>
          </a:p>
        </p:txBody>
      </p:sp>
    </p:spTree>
    <p:extLst>
      <p:ext uri="{BB962C8B-B14F-4D97-AF65-F5344CB8AC3E}">
        <p14:creationId xmlns:p14="http://schemas.microsoft.com/office/powerpoint/2010/main" xmlns="" val="951525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89999"/>
            <a:ext cx="7578576" cy="872667"/>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33669"/>
                </a:solidFill>
                <a:latin typeface="Century Gothic"/>
                <a:cs typeface="Century Gothic"/>
              </a:rPr>
              <a:t>Leaving the Scheme</a:t>
            </a:r>
            <a:endParaRPr lang="en-US" sz="3200" b="1" spc="-70" dirty="0">
              <a:solidFill>
                <a:srgbClr val="133669"/>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19999" y="1638300"/>
            <a:ext cx="7704001" cy="4698705"/>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eaLnBrk="0" hangingPunct="0">
              <a:spcBef>
                <a:spcPct val="20000"/>
              </a:spcBef>
              <a:buFont typeface="Arial" pitchFamily="34" charset="0"/>
              <a:buChar char="•"/>
            </a:pPr>
            <a:r>
              <a:rPr lang="en-GB" sz="1600" dirty="0" smtClean="0">
                <a:latin typeface="Century Gothic" pitchFamily="34" charset="0"/>
                <a:cs typeface="Arial" pitchFamily="34" charset="0"/>
              </a:rPr>
              <a:t>Leaving before 55</a:t>
            </a:r>
          </a:p>
          <a:p>
            <a:pPr marL="355600" algn="l" eaLnBrk="0" hangingPunct="0">
              <a:spcBef>
                <a:spcPct val="20000"/>
              </a:spcBef>
            </a:pPr>
            <a:r>
              <a:rPr lang="en-GB" sz="1600" dirty="0" smtClean="0">
                <a:latin typeface="Century Gothic" pitchFamily="34" charset="0"/>
                <a:cs typeface="Arial" pitchFamily="34" charset="0"/>
              </a:rPr>
              <a:t>- 	Opting out</a:t>
            </a:r>
          </a:p>
          <a:p>
            <a:pPr marL="355600" algn="l" eaLnBrk="0" hangingPunct="0">
              <a:spcBef>
                <a:spcPct val="20000"/>
              </a:spcBef>
            </a:pPr>
            <a:r>
              <a:rPr lang="en-GB" sz="1600" dirty="0" smtClean="0">
                <a:latin typeface="Century Gothic" pitchFamily="34" charset="0"/>
                <a:cs typeface="Arial" pitchFamily="34" charset="0"/>
              </a:rPr>
              <a:t>- 	Deferring</a:t>
            </a:r>
          </a:p>
          <a:p>
            <a:pPr marL="342900" indent="-342900" algn="l" eaLnBrk="0" hangingPunct="0">
              <a:spcBef>
                <a:spcPct val="20000"/>
              </a:spcBef>
              <a:buFont typeface="Wingdings" pitchFamily="2" charset="2"/>
              <a:buChar char="ü"/>
            </a:pPr>
            <a:endParaRPr lang="en-GB" sz="1600" dirty="0" smtClean="0">
              <a:solidFill>
                <a:srgbClr val="323232"/>
              </a:solidFill>
              <a:latin typeface="Century Gothic" pitchFamily="34" charset="0"/>
              <a:cs typeface="Arial" pitchFamily="34" charset="0"/>
            </a:endParaRPr>
          </a:p>
          <a:p>
            <a:pPr marL="342900" indent="-342900" algn="l" eaLnBrk="0" hangingPunct="0">
              <a:spcBef>
                <a:spcPct val="20000"/>
              </a:spcBef>
              <a:buFont typeface="Arial" pitchFamily="34" charset="0"/>
              <a:buChar char="•"/>
            </a:pPr>
            <a:r>
              <a:rPr lang="en-GB" sz="1600" dirty="0" smtClean="0">
                <a:latin typeface="Century Gothic" pitchFamily="34" charset="0"/>
                <a:cs typeface="Arial" pitchFamily="34" charset="0"/>
              </a:rPr>
              <a:t>Normal Pension Age (NPA) aligned with State Pension Age (SPA) at point of payment</a:t>
            </a:r>
          </a:p>
          <a:p>
            <a:pPr marL="342900" indent="-342900" algn="l" eaLnBrk="0" hangingPunct="0">
              <a:spcBef>
                <a:spcPct val="20000"/>
              </a:spcBef>
              <a:buFont typeface="Wingdings" pitchFamily="2" charset="2"/>
              <a:buChar char="ü"/>
            </a:pPr>
            <a:endParaRPr lang="en-GB" sz="1600" dirty="0" smtClean="0">
              <a:latin typeface="Century Gothic" pitchFamily="34" charset="0"/>
              <a:cs typeface="Arial" pitchFamily="34" charset="0"/>
            </a:endParaRPr>
          </a:p>
          <a:p>
            <a:pPr marL="342900" indent="-342900" algn="l" eaLnBrk="0" hangingPunct="0">
              <a:spcBef>
                <a:spcPct val="20000"/>
              </a:spcBef>
              <a:buFont typeface="Arial" pitchFamily="34" charset="0"/>
              <a:buChar char="•"/>
            </a:pPr>
            <a:r>
              <a:rPr lang="en-GB" sz="1600" dirty="0" smtClean="0">
                <a:latin typeface="Century Gothic" pitchFamily="34" charset="0"/>
                <a:cs typeface="Arial" pitchFamily="34" charset="0"/>
              </a:rPr>
              <a:t>Early retirement </a:t>
            </a:r>
          </a:p>
          <a:p>
            <a:pPr marL="342900" indent="12700" algn="l" eaLnBrk="0" hangingPunct="0">
              <a:spcBef>
                <a:spcPct val="20000"/>
              </a:spcBef>
            </a:pPr>
            <a:r>
              <a:rPr lang="en-GB" sz="1600" dirty="0" smtClean="0">
                <a:latin typeface="Century Gothic" pitchFamily="34" charset="0"/>
                <a:cs typeface="Arial" pitchFamily="34" charset="0"/>
              </a:rPr>
              <a:t>- 	From age 55</a:t>
            </a:r>
            <a:endParaRPr lang="en-GB" sz="1600" baseline="30000" dirty="0" smtClean="0">
              <a:latin typeface="Century Gothic" pitchFamily="34" charset="0"/>
              <a:cs typeface="Arial" pitchFamily="34" charset="0"/>
            </a:endParaRPr>
          </a:p>
          <a:p>
            <a:pPr marL="342900" indent="-342900" algn="l" eaLnBrk="0" hangingPunct="0">
              <a:spcBef>
                <a:spcPct val="20000"/>
              </a:spcBef>
              <a:buFont typeface="Arial" pitchFamily="34" charset="0"/>
              <a:buChar char="•"/>
            </a:pPr>
            <a:r>
              <a:rPr lang="en-GB" sz="1600" dirty="0" smtClean="0">
                <a:latin typeface="Century Gothic" pitchFamily="34" charset="0"/>
                <a:cs typeface="Arial" pitchFamily="34" charset="0"/>
              </a:rPr>
              <a:t>Late retirement </a:t>
            </a:r>
          </a:p>
          <a:p>
            <a:pPr marL="342900" indent="12700" algn="l" eaLnBrk="0" hangingPunct="0">
              <a:spcBef>
                <a:spcPct val="20000"/>
              </a:spcBef>
            </a:pPr>
            <a:r>
              <a:rPr lang="en-GB" sz="1600" dirty="0" smtClean="0">
                <a:latin typeface="Century Gothic" pitchFamily="34" charset="0"/>
                <a:cs typeface="Arial" pitchFamily="34" charset="0"/>
              </a:rPr>
              <a:t>-		To age 75</a:t>
            </a:r>
          </a:p>
          <a:p>
            <a:pPr marL="342900" indent="-342900" algn="l" eaLnBrk="0" hangingPunct="0">
              <a:spcBef>
                <a:spcPct val="20000"/>
              </a:spcBef>
              <a:buFont typeface="Wingdings" pitchFamily="2" charset="2"/>
              <a:buChar char="ü"/>
            </a:pPr>
            <a:endParaRPr lang="en-GB" sz="1600" dirty="0" smtClean="0">
              <a:latin typeface="Century Gothic" pitchFamily="34" charset="0"/>
              <a:cs typeface="Arial" pitchFamily="34" charset="0"/>
            </a:endParaRPr>
          </a:p>
          <a:p>
            <a:pPr marL="342900" indent="-342900" algn="l" eaLnBrk="0" hangingPunct="0">
              <a:spcBef>
                <a:spcPct val="20000"/>
              </a:spcBef>
              <a:buFont typeface="Arial" pitchFamily="34" charset="0"/>
              <a:buChar char="•"/>
            </a:pPr>
            <a:r>
              <a:rPr lang="en-GB" sz="1600" dirty="0" smtClean="0">
                <a:latin typeface="Century Gothic" pitchFamily="34" charset="0"/>
                <a:cs typeface="Arial" pitchFamily="34" charset="0"/>
              </a:rPr>
              <a:t>Employer consent </a:t>
            </a:r>
          </a:p>
          <a:p>
            <a:pPr marL="342900" indent="12700" algn="l" eaLnBrk="0" hangingPunct="0">
              <a:spcBef>
                <a:spcPct val="20000"/>
              </a:spcBef>
            </a:pPr>
            <a:r>
              <a:rPr lang="en-GB" sz="1600" dirty="0" smtClean="0">
                <a:latin typeface="Century Gothic" pitchFamily="34" charset="0"/>
                <a:cs typeface="Arial" pitchFamily="34" charset="0"/>
              </a:rPr>
              <a:t>- 	Partial retirement (Flexible)</a:t>
            </a:r>
          </a:p>
          <a:p>
            <a:pPr marL="342900" indent="12700" algn="l" eaLnBrk="0" hangingPunct="0">
              <a:spcBef>
                <a:spcPct val="20000"/>
              </a:spcBef>
            </a:pPr>
            <a:r>
              <a:rPr lang="en-GB" sz="1600" dirty="0" smtClean="0">
                <a:latin typeface="Century Gothic" pitchFamily="34" charset="0"/>
                <a:cs typeface="Arial" pitchFamily="34" charset="0"/>
              </a:rPr>
              <a:t>- 	Ill health</a:t>
            </a:r>
          </a:p>
          <a:p>
            <a:pPr marL="342900" indent="12700" algn="l" eaLnBrk="0" hangingPunct="0">
              <a:spcBef>
                <a:spcPct val="20000"/>
              </a:spcBef>
            </a:pPr>
            <a:r>
              <a:rPr lang="en-GB" sz="1600" dirty="0" smtClean="0">
                <a:latin typeface="Century Gothic" pitchFamily="34" charset="0"/>
                <a:cs typeface="Arial" pitchFamily="34" charset="0"/>
              </a:rPr>
              <a:t>- 	VERS &amp; Compulsory redundancy</a:t>
            </a:r>
          </a:p>
          <a:p>
            <a:pPr algn="l" eaLnBrk="0" hangingPunct="0">
              <a:lnSpc>
                <a:spcPct val="150000"/>
              </a:lnSpc>
              <a:spcBef>
                <a:spcPct val="20000"/>
              </a:spcBef>
            </a:pPr>
            <a:r>
              <a:rPr lang="en-GB" sz="1600" baseline="30000" dirty="0">
                <a:latin typeface="Century Gothic"/>
                <a:cs typeface="Century Gothic"/>
              </a:rPr>
              <a:t>	</a:t>
            </a:r>
            <a:endParaRPr lang="en-GB" sz="1600" baseline="30000" dirty="0" smtClean="0">
              <a:latin typeface="Century Gothic"/>
              <a:cs typeface="Century Gothic"/>
            </a:endParaRPr>
          </a:p>
          <a:p>
            <a:pPr algn="l" eaLnBrk="0" hangingPunct="0">
              <a:lnSpc>
                <a:spcPct val="150000"/>
              </a:lnSpc>
              <a:spcBef>
                <a:spcPct val="20000"/>
              </a:spcBef>
            </a:pPr>
            <a:endParaRPr lang="en-GB" sz="16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Tree>
    <p:extLst>
      <p:ext uri="{BB962C8B-B14F-4D97-AF65-F5344CB8AC3E}">
        <p14:creationId xmlns="" xmlns:p14="http://schemas.microsoft.com/office/powerpoint/2010/main" val="951525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89999"/>
            <a:ext cx="7578576" cy="872667"/>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4467A"/>
                </a:solidFill>
                <a:latin typeface="Century Gothic"/>
                <a:cs typeface="Century Gothic"/>
              </a:rPr>
              <a:t>Leaving with employer consent</a:t>
            </a:r>
            <a:endParaRPr lang="en-US" sz="3200" b="1" spc="-70" dirty="0">
              <a:solidFill>
                <a:srgbClr val="14467A"/>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20000" y="2097164"/>
            <a:ext cx="7704001" cy="3553009"/>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eaLnBrk="0" hangingPunct="0">
              <a:spcBef>
                <a:spcPct val="20000"/>
              </a:spcBef>
            </a:pPr>
            <a:r>
              <a:rPr lang="en-GB" sz="1600" b="1" dirty="0" smtClean="0">
                <a:solidFill>
                  <a:srgbClr val="323232"/>
                </a:solidFill>
                <a:latin typeface="Century Gothic"/>
                <a:cs typeface="Century Gothic"/>
              </a:rPr>
              <a:t>You need employer consent for:</a:t>
            </a:r>
          </a:p>
          <a:p>
            <a:pPr algn="l" eaLnBrk="0" hangingPunct="0">
              <a:spcBef>
                <a:spcPct val="20000"/>
              </a:spcBef>
            </a:pPr>
            <a:endParaRPr lang="en-GB" sz="1600" dirty="0" smtClean="0">
              <a:solidFill>
                <a:srgbClr val="323232"/>
              </a:solidFill>
              <a:latin typeface="Century Gothic"/>
              <a:cs typeface="Century Gothic"/>
            </a:endParaRPr>
          </a:p>
          <a:p>
            <a:pPr algn="l" eaLnBrk="0" hangingPunct="0">
              <a:spcBef>
                <a:spcPct val="20000"/>
              </a:spcBef>
            </a:pPr>
            <a:r>
              <a:rPr lang="en-GB" sz="1600" dirty="0" smtClean="0">
                <a:solidFill>
                  <a:srgbClr val="323232"/>
                </a:solidFill>
                <a:latin typeface="Century Gothic"/>
                <a:cs typeface="Century Gothic"/>
              </a:rPr>
              <a:t>Partial retirement (Flexible)</a:t>
            </a:r>
          </a:p>
          <a:p>
            <a:pPr algn="l" eaLnBrk="0" hangingPunct="0">
              <a:spcBef>
                <a:spcPct val="20000"/>
              </a:spcBef>
            </a:pPr>
            <a:r>
              <a:rPr lang="en-GB" sz="1600" dirty="0" smtClean="0">
                <a:solidFill>
                  <a:srgbClr val="323232"/>
                </a:solidFill>
                <a:latin typeface="Century Gothic"/>
                <a:cs typeface="Century Gothic"/>
              </a:rPr>
              <a:t>Ill health retirement</a:t>
            </a:r>
          </a:p>
          <a:p>
            <a:pPr algn="l" eaLnBrk="0" hangingPunct="0">
              <a:spcBef>
                <a:spcPct val="20000"/>
              </a:spcBef>
            </a:pPr>
            <a:r>
              <a:rPr lang="en-GB" sz="1600" dirty="0" smtClean="0">
                <a:solidFill>
                  <a:srgbClr val="323232"/>
                </a:solidFill>
                <a:latin typeface="Century Gothic"/>
                <a:cs typeface="Century Gothic"/>
              </a:rPr>
              <a:t>Voluntary early release (VERS)</a:t>
            </a:r>
          </a:p>
          <a:p>
            <a:pPr algn="l" eaLnBrk="0" hangingPunct="0">
              <a:spcBef>
                <a:spcPct val="20000"/>
              </a:spcBef>
            </a:pPr>
            <a:r>
              <a:rPr lang="en-GB" sz="1600" dirty="0" smtClean="0">
                <a:solidFill>
                  <a:srgbClr val="323232"/>
                </a:solidFill>
                <a:latin typeface="Century Gothic"/>
                <a:cs typeface="Century Gothic"/>
              </a:rPr>
              <a:t>Compulsory redundancy</a:t>
            </a:r>
          </a:p>
          <a:p>
            <a:pPr algn="l" eaLnBrk="0" hangingPunct="0">
              <a:spcBef>
                <a:spcPct val="20000"/>
              </a:spcBef>
            </a:pPr>
            <a:r>
              <a:rPr lang="en-GB" sz="1600" dirty="0" smtClean="0">
                <a:solidFill>
                  <a:srgbClr val="323232"/>
                </a:solidFill>
                <a:latin typeface="Century Gothic"/>
                <a:cs typeface="Century Gothic"/>
              </a:rPr>
              <a:t>Switching on the 85 year rule</a:t>
            </a:r>
          </a:p>
          <a:p>
            <a:pPr algn="l" eaLnBrk="0" hangingPunct="0">
              <a:spcBef>
                <a:spcPct val="20000"/>
              </a:spcBef>
            </a:pPr>
            <a:endParaRPr lang="en-GB" sz="1600" dirty="0" smtClean="0">
              <a:solidFill>
                <a:srgbClr val="323232"/>
              </a:solidFill>
              <a:latin typeface="Century Gothic"/>
              <a:cs typeface="Century Gothic"/>
            </a:endParaRPr>
          </a:p>
          <a:p>
            <a:pPr algn="l" eaLnBrk="0" hangingPunct="0">
              <a:spcBef>
                <a:spcPct val="20000"/>
              </a:spcBef>
            </a:pPr>
            <a:r>
              <a:rPr lang="en-GB" sz="1600" dirty="0" smtClean="0">
                <a:solidFill>
                  <a:srgbClr val="323232"/>
                </a:solidFill>
                <a:latin typeface="Century Gothic"/>
                <a:cs typeface="Century Gothic"/>
              </a:rPr>
              <a:t>You can find operational instructions on our Easinet</a:t>
            </a:r>
          </a:p>
          <a:p>
            <a:pPr algn="l" eaLnBrk="0" hangingPunct="0">
              <a:spcBef>
                <a:spcPct val="20000"/>
              </a:spcBef>
            </a:pPr>
            <a:r>
              <a:rPr lang="en-GB" sz="1600" b="1" dirty="0" smtClean="0">
                <a:solidFill>
                  <a:srgbClr val="323232"/>
                </a:solidFill>
                <a:latin typeface="Century Gothic"/>
                <a:cs typeface="Century Gothic"/>
              </a:rPr>
              <a:t>People matters/pay and benefits/pensions/retirement</a:t>
            </a:r>
          </a:p>
          <a:p>
            <a:pPr algn="l" eaLnBrk="0" hangingPunct="0">
              <a:spcBef>
                <a:spcPct val="20000"/>
              </a:spcBef>
            </a:pPr>
            <a:endParaRPr lang="en-GB" sz="1600" dirty="0" smtClean="0">
              <a:solidFill>
                <a:srgbClr val="323232"/>
              </a:solidFill>
              <a:latin typeface="Century Gothic"/>
              <a:cs typeface="Century Gothic"/>
            </a:endParaRPr>
          </a:p>
          <a:p>
            <a:pPr algn="l" eaLnBrk="0" hangingPunct="0">
              <a:spcBef>
                <a:spcPct val="20000"/>
              </a:spcBef>
            </a:pPr>
            <a:endParaRPr lang="en-GB" sz="1600" dirty="0" smtClean="0">
              <a:latin typeface="Century Gothic"/>
              <a:cs typeface="Century Gothic"/>
            </a:endParaRPr>
          </a:p>
          <a:p>
            <a:pPr algn="l" eaLnBrk="0" hangingPunct="0">
              <a:spcBef>
                <a:spcPct val="20000"/>
              </a:spcBef>
            </a:pPr>
            <a:endParaRPr lang="en-GB" sz="1600" dirty="0" smtClean="0">
              <a:latin typeface="Century Gothic"/>
              <a:cs typeface="Century Gothic"/>
            </a:endParaRPr>
          </a:p>
          <a:p>
            <a:pPr algn="l" eaLnBrk="0" hangingPunct="0">
              <a:spcBef>
                <a:spcPct val="20000"/>
              </a:spcBef>
            </a:pPr>
            <a:endParaRPr lang="en-GB" sz="1600" dirty="0" smtClean="0">
              <a:latin typeface="Century Gothic"/>
              <a:cs typeface="Century Gothic"/>
            </a:endParaRPr>
          </a:p>
          <a:p>
            <a:pPr algn="l" eaLnBrk="0" hangingPunct="0">
              <a:spcBef>
                <a:spcPct val="20000"/>
              </a:spcBef>
            </a:pPr>
            <a:endParaRPr lang="en-GB" sz="1600" dirty="0" smtClean="0">
              <a:latin typeface="Century Gothic"/>
              <a:cs typeface="Century Gothic"/>
            </a:endParaRPr>
          </a:p>
          <a:p>
            <a:pPr algn="l" eaLnBrk="0" hangingPunct="0">
              <a:lnSpc>
                <a:spcPct val="150000"/>
              </a:lnSpc>
              <a:spcBef>
                <a:spcPct val="20000"/>
              </a:spcBef>
            </a:pPr>
            <a:endParaRPr lang="en-GB" sz="1600" dirty="0" smtClean="0">
              <a:latin typeface="Century Gothic"/>
              <a:cs typeface="Century Gothic"/>
            </a:endParaRPr>
          </a:p>
          <a:p>
            <a:pPr algn="l" eaLnBrk="0" hangingPunct="0">
              <a:lnSpc>
                <a:spcPct val="150000"/>
              </a:lnSpc>
              <a:spcBef>
                <a:spcPct val="20000"/>
              </a:spcBef>
            </a:pPr>
            <a:endParaRPr lang="en-GB" sz="16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Tree>
    <p:extLst>
      <p:ext uri="{BB962C8B-B14F-4D97-AF65-F5344CB8AC3E}">
        <p14:creationId xmlns:p14="http://schemas.microsoft.com/office/powerpoint/2010/main" xmlns="" val="951525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89999"/>
            <a:ext cx="7578576" cy="872667"/>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4467A"/>
                </a:solidFill>
                <a:latin typeface="Century Gothic"/>
                <a:cs typeface="Century Gothic"/>
              </a:rPr>
              <a:t>Tax relief</a:t>
            </a:r>
            <a:endParaRPr lang="en-US" sz="3200" b="1" spc="-70" dirty="0">
              <a:solidFill>
                <a:srgbClr val="14467A"/>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20000" y="1862666"/>
            <a:ext cx="7704001" cy="3946111"/>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eaLnBrk="0" hangingPunct="0">
              <a:spcBef>
                <a:spcPct val="20000"/>
              </a:spcBef>
            </a:pPr>
            <a:r>
              <a:rPr lang="en-GB" sz="1600" b="1" dirty="0" smtClean="0">
                <a:solidFill>
                  <a:srgbClr val="323232"/>
                </a:solidFill>
                <a:latin typeface="Century Gothic"/>
                <a:cs typeface="Century Gothic"/>
              </a:rPr>
              <a:t>Tax relief on all your pension contributions including:</a:t>
            </a:r>
          </a:p>
          <a:p>
            <a:pPr algn="l" eaLnBrk="0" hangingPunct="0">
              <a:spcBef>
                <a:spcPct val="20000"/>
              </a:spcBef>
            </a:pPr>
            <a:endParaRPr lang="en-GB" sz="1600" dirty="0" smtClean="0">
              <a:solidFill>
                <a:srgbClr val="323232"/>
              </a:solidFill>
              <a:latin typeface="Century Gothic"/>
              <a:cs typeface="Century Gothic"/>
            </a:endParaRPr>
          </a:p>
          <a:p>
            <a:pPr algn="l" eaLnBrk="0" hangingPunct="0">
              <a:spcBef>
                <a:spcPct val="20000"/>
              </a:spcBef>
            </a:pPr>
            <a:r>
              <a:rPr lang="en-GB" sz="1600" dirty="0" smtClean="0">
                <a:solidFill>
                  <a:srgbClr val="323232"/>
                </a:solidFill>
                <a:latin typeface="Century Gothic"/>
                <a:cs typeface="Century Gothic"/>
              </a:rPr>
              <a:t>Main Scheme</a:t>
            </a:r>
          </a:p>
          <a:p>
            <a:pPr algn="l" eaLnBrk="0" hangingPunct="0">
              <a:spcBef>
                <a:spcPct val="20000"/>
              </a:spcBef>
            </a:pPr>
            <a:r>
              <a:rPr lang="en-GB" sz="1600" dirty="0" smtClean="0">
                <a:solidFill>
                  <a:srgbClr val="323232"/>
                </a:solidFill>
                <a:latin typeface="Century Gothic"/>
                <a:cs typeface="Century Gothic"/>
              </a:rPr>
              <a:t>Additional Voluntary Contributions (AVC)</a:t>
            </a:r>
          </a:p>
          <a:p>
            <a:pPr algn="l" eaLnBrk="0" hangingPunct="0">
              <a:spcBef>
                <a:spcPct val="20000"/>
              </a:spcBef>
            </a:pPr>
            <a:r>
              <a:rPr lang="en-GB" sz="1600" dirty="0" smtClean="0">
                <a:solidFill>
                  <a:srgbClr val="323232"/>
                </a:solidFill>
                <a:latin typeface="Century Gothic"/>
                <a:cs typeface="Century Gothic"/>
              </a:rPr>
              <a:t>Additional Pension Contributions (APC)</a:t>
            </a:r>
          </a:p>
          <a:p>
            <a:pPr algn="l" eaLnBrk="0" hangingPunct="0">
              <a:spcBef>
                <a:spcPct val="20000"/>
              </a:spcBef>
            </a:pPr>
            <a:endParaRPr lang="en-GB" sz="1600" dirty="0" smtClean="0">
              <a:solidFill>
                <a:srgbClr val="323232"/>
              </a:solidFill>
              <a:latin typeface="Century Gothic"/>
              <a:cs typeface="Century Gothic"/>
            </a:endParaRPr>
          </a:p>
          <a:p>
            <a:pPr algn="l" eaLnBrk="0" hangingPunct="0">
              <a:spcBef>
                <a:spcPct val="20000"/>
              </a:spcBef>
            </a:pPr>
            <a:r>
              <a:rPr lang="en-GB" sz="1600" dirty="0" smtClean="0">
                <a:solidFill>
                  <a:srgbClr val="323232"/>
                </a:solidFill>
                <a:latin typeface="Century Gothic"/>
                <a:cs typeface="Century Gothic"/>
              </a:rPr>
              <a:t>Some restrictions apply to how you get your money</a:t>
            </a:r>
          </a:p>
          <a:p>
            <a:pPr algn="l" eaLnBrk="0" hangingPunct="0">
              <a:spcBef>
                <a:spcPct val="20000"/>
              </a:spcBef>
            </a:pPr>
            <a:endParaRPr lang="en-GB" sz="1600" dirty="0" smtClean="0">
              <a:solidFill>
                <a:srgbClr val="323232"/>
              </a:solidFill>
              <a:latin typeface="Century Gothic"/>
              <a:cs typeface="Century Gothic"/>
            </a:endParaRPr>
          </a:p>
          <a:p>
            <a:pPr algn="l" eaLnBrk="0" hangingPunct="0">
              <a:spcBef>
                <a:spcPct val="20000"/>
              </a:spcBef>
            </a:pPr>
            <a:r>
              <a:rPr lang="en-GB" sz="1600" dirty="0" smtClean="0">
                <a:solidFill>
                  <a:srgbClr val="323232"/>
                </a:solidFill>
                <a:latin typeface="Century Gothic"/>
                <a:cs typeface="Century Gothic"/>
              </a:rPr>
              <a:t>HMRC apply 2 tests on the amount of tax relief you receive</a:t>
            </a:r>
          </a:p>
          <a:p>
            <a:pPr algn="l" eaLnBrk="0" hangingPunct="0">
              <a:spcBef>
                <a:spcPct val="20000"/>
              </a:spcBef>
            </a:pPr>
            <a:endParaRPr lang="en-GB" sz="1600" dirty="0" smtClean="0">
              <a:solidFill>
                <a:srgbClr val="323232"/>
              </a:solidFill>
              <a:latin typeface="Century Gothic"/>
              <a:cs typeface="Century Gothic"/>
            </a:endParaRPr>
          </a:p>
          <a:p>
            <a:pPr algn="l" eaLnBrk="0" hangingPunct="0">
              <a:spcBef>
                <a:spcPct val="20000"/>
              </a:spcBef>
            </a:pPr>
            <a:r>
              <a:rPr lang="en-GB" sz="1600" dirty="0" smtClean="0">
                <a:solidFill>
                  <a:srgbClr val="323232"/>
                </a:solidFill>
                <a:latin typeface="Century Gothic"/>
                <a:cs typeface="Century Gothic"/>
              </a:rPr>
              <a:t>Annual allowance</a:t>
            </a:r>
          </a:p>
          <a:p>
            <a:pPr algn="l" eaLnBrk="0" hangingPunct="0">
              <a:spcBef>
                <a:spcPct val="20000"/>
              </a:spcBef>
            </a:pPr>
            <a:r>
              <a:rPr lang="en-GB" sz="1600" dirty="0" smtClean="0">
                <a:solidFill>
                  <a:srgbClr val="323232"/>
                </a:solidFill>
                <a:latin typeface="Century Gothic"/>
                <a:cs typeface="Century Gothic"/>
              </a:rPr>
              <a:t>Lifetime allowance</a:t>
            </a:r>
            <a:endParaRPr lang="en-GB" sz="16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Tree>
    <p:extLst>
      <p:ext uri="{BB962C8B-B14F-4D97-AF65-F5344CB8AC3E}">
        <p14:creationId xmlns:p14="http://schemas.microsoft.com/office/powerpoint/2010/main" xmlns="" val="951525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89999"/>
            <a:ext cx="7578576" cy="872667"/>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33669"/>
                </a:solidFill>
                <a:latin typeface="Century Gothic"/>
                <a:cs typeface="Century Gothic"/>
              </a:rPr>
              <a:t>Agenda</a:t>
            </a:r>
            <a:endParaRPr lang="en-US" sz="3200" b="1" spc="-70" dirty="0">
              <a:solidFill>
                <a:srgbClr val="133669"/>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19999" y="1638300"/>
            <a:ext cx="7704001" cy="4585079"/>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eaLnBrk="0" hangingPunct="0">
              <a:lnSpc>
                <a:spcPct val="150000"/>
              </a:lnSpc>
              <a:spcBef>
                <a:spcPct val="20000"/>
              </a:spcBef>
              <a:buFont typeface="Arial" pitchFamily="34" charset="0"/>
              <a:buChar char="•"/>
            </a:pPr>
            <a:r>
              <a:rPr lang="en-GB" sz="1800" dirty="0" smtClean="0">
                <a:solidFill>
                  <a:srgbClr val="323232"/>
                </a:solidFill>
                <a:latin typeface="Century Gothic"/>
                <a:cs typeface="Century Gothic"/>
              </a:rPr>
              <a:t> 	Our pension Fund</a:t>
            </a:r>
          </a:p>
          <a:p>
            <a:pPr algn="l" eaLnBrk="0" hangingPunct="0">
              <a:lnSpc>
                <a:spcPct val="150000"/>
              </a:lnSpc>
              <a:spcBef>
                <a:spcPct val="20000"/>
              </a:spcBef>
              <a:buFont typeface="Arial" pitchFamily="34" charset="0"/>
              <a:buChar char="•"/>
            </a:pPr>
            <a:r>
              <a:rPr lang="en-GB" sz="1800" dirty="0" smtClean="0">
                <a:solidFill>
                  <a:srgbClr val="323232"/>
                </a:solidFill>
                <a:latin typeface="Century Gothic"/>
                <a:cs typeface="Century Gothic"/>
              </a:rPr>
              <a:t> 	How it works </a:t>
            </a:r>
            <a:endParaRPr lang="en-GB" sz="1800" dirty="0">
              <a:solidFill>
                <a:srgbClr val="323232"/>
              </a:solidFill>
              <a:latin typeface="Century Gothic"/>
              <a:cs typeface="Century Gothic"/>
            </a:endParaRPr>
          </a:p>
          <a:p>
            <a:pPr algn="l" eaLnBrk="0" hangingPunct="0">
              <a:lnSpc>
                <a:spcPct val="150000"/>
              </a:lnSpc>
              <a:spcBef>
                <a:spcPct val="20000"/>
              </a:spcBef>
              <a:buFont typeface="Arial" pitchFamily="34" charset="0"/>
              <a:buChar char="•"/>
            </a:pPr>
            <a:r>
              <a:rPr lang="en-GB" sz="1800" dirty="0" smtClean="0">
                <a:solidFill>
                  <a:srgbClr val="323232"/>
                </a:solidFill>
                <a:latin typeface="Century Gothic"/>
                <a:cs typeface="Century Gothic"/>
              </a:rPr>
              <a:t> 	Investment: Celebrating 10 years of Responsible Investment</a:t>
            </a:r>
          </a:p>
          <a:p>
            <a:pPr algn="l" eaLnBrk="0" hangingPunct="0">
              <a:lnSpc>
                <a:spcPct val="150000"/>
              </a:lnSpc>
              <a:spcBef>
                <a:spcPct val="20000"/>
              </a:spcBef>
              <a:buFont typeface="Arial" pitchFamily="34" charset="0"/>
              <a:buChar char="•"/>
            </a:pPr>
            <a:r>
              <a:rPr lang="en-GB" sz="1800" dirty="0" smtClean="0">
                <a:solidFill>
                  <a:srgbClr val="323232"/>
                </a:solidFill>
                <a:latin typeface="Century Gothic"/>
                <a:cs typeface="Century Gothic"/>
              </a:rPr>
              <a:t> 	Summary of benefits</a:t>
            </a:r>
          </a:p>
          <a:p>
            <a:pPr algn="l" eaLnBrk="0" hangingPunct="0">
              <a:lnSpc>
                <a:spcPct val="150000"/>
              </a:lnSpc>
              <a:spcBef>
                <a:spcPct val="20000"/>
              </a:spcBef>
              <a:buFont typeface="Arial" pitchFamily="34" charset="0"/>
              <a:buChar char="•"/>
            </a:pPr>
            <a:r>
              <a:rPr lang="en-GB" sz="1800" dirty="0" smtClean="0">
                <a:solidFill>
                  <a:srgbClr val="323232"/>
                </a:solidFill>
                <a:latin typeface="Century Gothic"/>
                <a:cs typeface="Century Gothic"/>
              </a:rPr>
              <a:t> 	Leaving the Scheme</a:t>
            </a:r>
          </a:p>
          <a:p>
            <a:pPr algn="l" eaLnBrk="0" hangingPunct="0">
              <a:lnSpc>
                <a:spcPct val="150000"/>
              </a:lnSpc>
              <a:spcBef>
                <a:spcPct val="20000"/>
              </a:spcBef>
              <a:buFont typeface="Arial" pitchFamily="34" charset="0"/>
              <a:buChar char="•"/>
            </a:pPr>
            <a:r>
              <a:rPr lang="en-GB" sz="1800" dirty="0" smtClean="0">
                <a:solidFill>
                  <a:srgbClr val="323232"/>
                </a:solidFill>
                <a:latin typeface="Century Gothic"/>
                <a:cs typeface="Century Gothic"/>
              </a:rPr>
              <a:t> 	State pension </a:t>
            </a:r>
          </a:p>
          <a:p>
            <a:pPr algn="l" eaLnBrk="0" hangingPunct="0">
              <a:lnSpc>
                <a:spcPct val="150000"/>
              </a:lnSpc>
              <a:spcBef>
                <a:spcPct val="20000"/>
              </a:spcBef>
              <a:buFont typeface="Arial" pitchFamily="34" charset="0"/>
              <a:buChar char="•"/>
            </a:pPr>
            <a:r>
              <a:rPr lang="en-GB" sz="1800" dirty="0" smtClean="0">
                <a:solidFill>
                  <a:srgbClr val="323232"/>
                </a:solidFill>
                <a:latin typeface="Century Gothic"/>
                <a:cs typeface="Century Gothic"/>
              </a:rPr>
              <a:t> 	The end of Contracting out</a:t>
            </a:r>
          </a:p>
          <a:p>
            <a:pPr algn="l" eaLnBrk="0" hangingPunct="0">
              <a:lnSpc>
                <a:spcPct val="150000"/>
              </a:lnSpc>
              <a:spcBef>
                <a:spcPct val="20000"/>
              </a:spcBef>
              <a:buFont typeface="Arial" pitchFamily="34" charset="0"/>
              <a:buChar char="•"/>
            </a:pPr>
            <a:r>
              <a:rPr lang="en-GB" sz="1800" dirty="0" smtClean="0">
                <a:solidFill>
                  <a:srgbClr val="323232"/>
                </a:solidFill>
                <a:latin typeface="Century Gothic"/>
                <a:cs typeface="Century Gothic"/>
              </a:rPr>
              <a:t> 	New pension rules</a:t>
            </a:r>
          </a:p>
          <a:p>
            <a:pPr algn="l" eaLnBrk="0" hangingPunct="0">
              <a:lnSpc>
                <a:spcPct val="150000"/>
              </a:lnSpc>
              <a:spcBef>
                <a:spcPct val="20000"/>
              </a:spcBef>
              <a:buFont typeface="Arial" pitchFamily="34" charset="0"/>
              <a:buChar char="•"/>
            </a:pPr>
            <a:r>
              <a:rPr lang="en-GB" sz="1800" dirty="0" smtClean="0">
                <a:solidFill>
                  <a:srgbClr val="323232"/>
                </a:solidFill>
                <a:latin typeface="Century Gothic"/>
                <a:cs typeface="Century Gothic"/>
              </a:rPr>
              <a:t> 	Taking control </a:t>
            </a:r>
          </a:p>
          <a:p>
            <a:pPr algn="l" eaLnBrk="0" hangingPunct="0">
              <a:lnSpc>
                <a:spcPct val="150000"/>
              </a:lnSpc>
              <a:spcBef>
                <a:spcPct val="20000"/>
              </a:spcBef>
            </a:pPr>
            <a:endParaRPr lang="en-GB" sz="18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Tree>
    <p:extLst>
      <p:ext uri="{BB962C8B-B14F-4D97-AF65-F5344CB8AC3E}">
        <p14:creationId xmlns="" xmlns:p14="http://schemas.microsoft.com/office/powerpoint/2010/main" val="951525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720000" y="989999"/>
            <a:ext cx="7578576" cy="872667"/>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33669"/>
                </a:solidFill>
                <a:latin typeface="Century Gothic"/>
                <a:cs typeface="Century Gothic"/>
              </a:rPr>
              <a:t>Tax relief</a:t>
            </a:r>
            <a:endParaRPr lang="en-US" sz="3200" b="1" spc="-70" dirty="0">
              <a:solidFill>
                <a:srgbClr val="133669"/>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19999" y="1871973"/>
            <a:ext cx="7704001" cy="3681102"/>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eaLnBrk="0" hangingPunct="0">
              <a:spcBef>
                <a:spcPct val="20000"/>
              </a:spcBef>
            </a:pPr>
            <a:endParaRPr lang="en-GB" sz="1600" dirty="0" smtClean="0">
              <a:latin typeface="Century Gothic"/>
              <a:cs typeface="Century Gothic"/>
            </a:endParaRPr>
          </a:p>
          <a:p>
            <a:pPr algn="l" eaLnBrk="0" hangingPunct="0">
              <a:lnSpc>
                <a:spcPct val="150000"/>
              </a:lnSpc>
              <a:spcBef>
                <a:spcPct val="20000"/>
              </a:spcBef>
            </a:pPr>
            <a:endParaRPr lang="en-GB" sz="1600" dirty="0" smtClean="0">
              <a:latin typeface="Century Gothic"/>
              <a:cs typeface="Century Gothic"/>
            </a:endParaRPr>
          </a:p>
          <a:p>
            <a:pPr algn="l" eaLnBrk="0" hangingPunct="0">
              <a:lnSpc>
                <a:spcPct val="150000"/>
              </a:lnSpc>
              <a:spcBef>
                <a:spcPct val="20000"/>
              </a:spcBef>
            </a:pPr>
            <a:endParaRPr lang="en-GB" sz="16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
        <p:nvSpPr>
          <p:cNvPr id="20" name="TextBox 19"/>
          <p:cNvSpPr txBox="1"/>
          <p:nvPr/>
        </p:nvSpPr>
        <p:spPr>
          <a:xfrm>
            <a:off x="950548" y="5117908"/>
            <a:ext cx="7704001" cy="1569660"/>
          </a:xfrm>
          <a:prstGeom prst="rect">
            <a:avLst/>
          </a:prstGeom>
          <a:noFill/>
        </p:spPr>
        <p:txBody>
          <a:bodyPr wrap="square" rtlCol="0">
            <a:spAutoFit/>
          </a:bodyPr>
          <a:lstStyle/>
          <a:p>
            <a:r>
              <a:rPr lang="en-GB" sz="1200" dirty="0" smtClean="0">
                <a:latin typeface="Century Gothic" pitchFamily="34" charset="0"/>
              </a:rPr>
              <a:t>*The current tax year will be split into 2 periods, running from (1) 1 April 2015 to 8 July 2015 &amp; (2) 9 July 2015 to 5 April 2016. The AA for the first period would be set at £80,000 and the AA for the second period would be set at £40,000. However, if the member’s pension growth for first period is above £40,000, the AA for the second period is reduced by that amount (minimum £0)</a:t>
            </a:r>
          </a:p>
          <a:p>
            <a:endParaRPr lang="en-GB" sz="1200" dirty="0" smtClean="0">
              <a:latin typeface="Century Gothic" pitchFamily="34" charset="0"/>
            </a:endParaRPr>
          </a:p>
          <a:p>
            <a:r>
              <a:rPr lang="en-GB" sz="1200" dirty="0" smtClean="0">
                <a:latin typeface="Century Gothic" pitchFamily="34" charset="0"/>
              </a:rPr>
              <a:t>**Adjusted income includes taxable income plus pension contributions and individuals’ pension input amount less value of the pension contributions</a:t>
            </a:r>
          </a:p>
          <a:p>
            <a:endParaRPr lang="en-GB" sz="1200" dirty="0">
              <a:solidFill>
                <a:srgbClr val="323232"/>
              </a:solidFill>
              <a:latin typeface="Century Gothic" pitchFamily="34" charset="0"/>
            </a:endParaRPr>
          </a:p>
        </p:txBody>
      </p:sp>
      <p:graphicFrame>
        <p:nvGraphicFramePr>
          <p:cNvPr id="15" name="Table 14"/>
          <p:cNvGraphicFramePr>
            <a:graphicFrameLocks noGrp="1"/>
          </p:cNvGraphicFramePr>
          <p:nvPr/>
        </p:nvGraphicFramePr>
        <p:xfrm>
          <a:off x="950548" y="1946078"/>
          <a:ext cx="7704001" cy="3171830"/>
        </p:xfrm>
        <a:graphic>
          <a:graphicData uri="http://schemas.openxmlformats.org/drawingml/2006/table">
            <a:tbl>
              <a:tblPr/>
              <a:tblGrid>
                <a:gridCol w="2514781"/>
                <a:gridCol w="2514781"/>
                <a:gridCol w="2674439"/>
              </a:tblGrid>
              <a:tr h="408119">
                <a:tc>
                  <a:txBody>
                    <a:bodyPr/>
                    <a:lstStyle/>
                    <a:p>
                      <a:pPr>
                        <a:lnSpc>
                          <a:spcPct val="115000"/>
                        </a:lnSpc>
                      </a:pPr>
                      <a:endParaRPr lang="en-GB" sz="1600" dirty="0">
                        <a:latin typeface="Century Gothic" pitchFamily="34" charset="0"/>
                        <a:ea typeface="Times New Roman"/>
                        <a:cs typeface="Times New Roman"/>
                      </a:endParaRPr>
                    </a:p>
                  </a:txBody>
                  <a:tcPr marL="68903" marR="68903" marT="34451" marB="344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nSpc>
                          <a:spcPct val="115000"/>
                        </a:lnSpc>
                        <a:spcAft>
                          <a:spcPts val="1000"/>
                        </a:spcAft>
                      </a:pPr>
                      <a:r>
                        <a:rPr lang="en-GB" sz="1600" b="1" dirty="0">
                          <a:latin typeface="Century Gothic" pitchFamily="34" charset="0"/>
                          <a:ea typeface="Calibri"/>
                          <a:cs typeface="Times New Roman"/>
                        </a:rPr>
                        <a:t>Annual allowance </a:t>
                      </a:r>
                      <a:endParaRPr lang="en-GB" sz="1600" dirty="0">
                        <a:latin typeface="Century Gothic" pitchFamily="34" charset="0"/>
                        <a:ea typeface="Calibri"/>
                        <a:cs typeface="Times New Roman"/>
                      </a:endParaRPr>
                    </a:p>
                  </a:txBody>
                  <a:tcPr marL="68903" marR="68903" marT="34451" marB="344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nSpc>
                          <a:spcPct val="115000"/>
                        </a:lnSpc>
                        <a:spcAft>
                          <a:spcPts val="1000"/>
                        </a:spcAft>
                      </a:pPr>
                      <a:r>
                        <a:rPr lang="en-GB" sz="1600" b="1">
                          <a:latin typeface="Century Gothic" pitchFamily="34" charset="0"/>
                          <a:ea typeface="Calibri"/>
                          <a:cs typeface="Times New Roman"/>
                        </a:rPr>
                        <a:t>Lifetime allowance </a:t>
                      </a:r>
                      <a:endParaRPr lang="en-GB" sz="1600">
                        <a:latin typeface="Century Gothic" pitchFamily="34" charset="0"/>
                        <a:ea typeface="Calibri"/>
                        <a:cs typeface="Times New Roman"/>
                      </a:endParaRPr>
                    </a:p>
                  </a:txBody>
                  <a:tcPr marL="68903" marR="68903" marT="34451" marB="344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r>
              <a:tr h="408119">
                <a:tc>
                  <a:txBody>
                    <a:bodyPr/>
                    <a:lstStyle/>
                    <a:p>
                      <a:pPr>
                        <a:lnSpc>
                          <a:spcPct val="115000"/>
                        </a:lnSpc>
                        <a:spcAft>
                          <a:spcPts val="1000"/>
                        </a:spcAft>
                      </a:pPr>
                      <a:r>
                        <a:rPr lang="en-GB" sz="1600" dirty="0">
                          <a:latin typeface="Century Gothic" pitchFamily="34" charset="0"/>
                          <a:ea typeface="Calibri"/>
                          <a:cs typeface="Times New Roman"/>
                        </a:rPr>
                        <a:t>Maximum limits 2015/16 </a:t>
                      </a:r>
                    </a:p>
                  </a:txBody>
                  <a:tcPr marL="68903" marR="68903" marT="34451" marB="344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smtClean="0">
                          <a:latin typeface="Century Gothic" pitchFamily="34" charset="0"/>
                          <a:ea typeface="Calibri"/>
                          <a:cs typeface="Times New Roman"/>
                        </a:rPr>
                        <a:t>£40,000 - £80,000*</a:t>
                      </a:r>
                      <a:endParaRPr lang="en-GB" sz="1600" dirty="0">
                        <a:latin typeface="Century Gothic" pitchFamily="34" charset="0"/>
                        <a:ea typeface="Calibri"/>
                        <a:cs typeface="Times New Roman"/>
                      </a:endParaRPr>
                    </a:p>
                  </a:txBody>
                  <a:tcPr marL="68903" marR="68903" marT="34451" marB="344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a:latin typeface="Century Gothic" pitchFamily="34" charset="0"/>
                          <a:ea typeface="Calibri"/>
                          <a:cs typeface="Times New Roman"/>
                        </a:rPr>
                        <a:t>£1.25 million </a:t>
                      </a:r>
                    </a:p>
                  </a:txBody>
                  <a:tcPr marL="68903" marR="68903" marT="34451" marB="344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119">
                <a:tc>
                  <a:txBody>
                    <a:bodyPr/>
                    <a:lstStyle/>
                    <a:p>
                      <a:pPr>
                        <a:lnSpc>
                          <a:spcPct val="115000"/>
                        </a:lnSpc>
                        <a:spcAft>
                          <a:spcPts val="1000"/>
                        </a:spcAft>
                      </a:pPr>
                      <a:r>
                        <a:rPr lang="en-GB" sz="1600">
                          <a:latin typeface="Century Gothic" pitchFamily="34" charset="0"/>
                          <a:ea typeface="Calibri"/>
                          <a:cs typeface="Times New Roman"/>
                        </a:rPr>
                        <a:t>Maximum limits 2016/17 </a:t>
                      </a:r>
                    </a:p>
                  </a:txBody>
                  <a:tcPr marL="68903" marR="68903" marT="34451" marB="344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nSpc>
                          <a:spcPct val="115000"/>
                        </a:lnSpc>
                        <a:spcAft>
                          <a:spcPts val="1000"/>
                        </a:spcAft>
                      </a:pPr>
                      <a:r>
                        <a:rPr lang="en-GB" sz="1600" dirty="0">
                          <a:latin typeface="Century Gothic" pitchFamily="34" charset="0"/>
                          <a:ea typeface="Calibri"/>
                          <a:cs typeface="Times New Roman"/>
                        </a:rPr>
                        <a:t>£40,000 </a:t>
                      </a:r>
                    </a:p>
                  </a:txBody>
                  <a:tcPr marL="68903" marR="68903" marT="34451" marB="344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nSpc>
                          <a:spcPct val="115000"/>
                        </a:lnSpc>
                        <a:spcAft>
                          <a:spcPts val="1000"/>
                        </a:spcAft>
                      </a:pPr>
                      <a:r>
                        <a:rPr lang="en-GB" sz="1600">
                          <a:latin typeface="Century Gothic" pitchFamily="34" charset="0"/>
                          <a:ea typeface="Calibri"/>
                          <a:cs typeface="Times New Roman"/>
                        </a:rPr>
                        <a:t>£1 million </a:t>
                      </a:r>
                    </a:p>
                  </a:txBody>
                  <a:tcPr marL="68903" marR="68903" marT="34451" marB="344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r>
              <a:tr h="1211735">
                <a:tc>
                  <a:txBody>
                    <a:bodyPr/>
                    <a:lstStyle/>
                    <a:p>
                      <a:pPr>
                        <a:lnSpc>
                          <a:spcPct val="115000"/>
                        </a:lnSpc>
                        <a:spcAft>
                          <a:spcPts val="1000"/>
                        </a:spcAft>
                      </a:pPr>
                      <a:r>
                        <a:rPr lang="en-GB" sz="1600" dirty="0">
                          <a:latin typeface="Century Gothic" pitchFamily="34" charset="0"/>
                          <a:ea typeface="Calibri"/>
                          <a:cs typeface="Times New Roman"/>
                        </a:rPr>
                        <a:t>Tapered annual allowance</a:t>
                      </a:r>
                    </a:p>
                    <a:p>
                      <a:pPr>
                        <a:lnSpc>
                          <a:spcPct val="115000"/>
                        </a:lnSpc>
                        <a:spcAft>
                          <a:spcPts val="1000"/>
                        </a:spcAft>
                      </a:pPr>
                      <a:r>
                        <a:rPr lang="en-GB" sz="1600" dirty="0">
                          <a:latin typeface="Century Gothic" pitchFamily="34" charset="0"/>
                          <a:ea typeface="Calibri"/>
                          <a:cs typeface="Times New Roman"/>
                        </a:rPr>
                        <a:t>From 2016/17</a:t>
                      </a:r>
                    </a:p>
                  </a:txBody>
                  <a:tcPr marL="68903" marR="68903" marT="34451" marB="344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en-GB" sz="1600" dirty="0">
                          <a:latin typeface="Century Gothic" pitchFamily="34" charset="0"/>
                          <a:ea typeface="Calibri"/>
                          <a:cs typeface="Times New Roman"/>
                        </a:rPr>
                        <a:t>Tax relief is reduced by £1 for every £2 of adjusted income</a:t>
                      </a:r>
                      <a:r>
                        <a:rPr lang="en-GB" sz="1600" dirty="0" smtClean="0">
                          <a:latin typeface="Century Gothic" pitchFamily="34" charset="0"/>
                          <a:ea typeface="Calibri"/>
                          <a:cs typeface="Times New Roman"/>
                        </a:rPr>
                        <a:t>** </a:t>
                      </a:r>
                      <a:r>
                        <a:rPr lang="en-GB" sz="1600" dirty="0">
                          <a:latin typeface="Century Gothic" pitchFamily="34" charset="0"/>
                          <a:ea typeface="Calibri"/>
                          <a:cs typeface="Times New Roman"/>
                        </a:rPr>
                        <a:t>of between £</a:t>
                      </a:r>
                      <a:r>
                        <a:rPr lang="en-GB" sz="1600" dirty="0" smtClean="0">
                          <a:latin typeface="Century Gothic" pitchFamily="34" charset="0"/>
                          <a:ea typeface="Calibri"/>
                          <a:cs typeface="Times New Roman"/>
                        </a:rPr>
                        <a:t>150,000 </a:t>
                      </a:r>
                      <a:r>
                        <a:rPr lang="en-GB" sz="1600" dirty="0">
                          <a:latin typeface="Century Gothic" pitchFamily="34" charset="0"/>
                          <a:ea typeface="Calibri"/>
                          <a:cs typeface="Times New Roman"/>
                        </a:rPr>
                        <a:t>and £210,000 </a:t>
                      </a:r>
                    </a:p>
                  </a:txBody>
                  <a:tcPr marL="68903" marR="68903" marT="34451" marB="344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735738">
                <a:tc gridSpan="3">
                  <a:txBody>
                    <a:bodyPr/>
                    <a:lstStyle/>
                    <a:p>
                      <a:pPr>
                        <a:lnSpc>
                          <a:spcPct val="115000"/>
                        </a:lnSpc>
                        <a:spcAft>
                          <a:spcPts val="1000"/>
                        </a:spcAft>
                      </a:pPr>
                      <a:r>
                        <a:rPr lang="en-GB" sz="1600" dirty="0">
                          <a:latin typeface="Century Gothic" pitchFamily="34" charset="0"/>
                          <a:ea typeface="Calibri"/>
                          <a:cs typeface="Times New Roman"/>
                        </a:rPr>
                        <a:t>The EAPF will directly contact members who may be close to exceeding these tax limits.</a:t>
                      </a:r>
                    </a:p>
                  </a:txBody>
                  <a:tcPr marL="68903" marR="68903" marT="34451" marB="344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xmlns="" val="951525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89999"/>
            <a:ext cx="7578576" cy="872667"/>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4467A"/>
                </a:solidFill>
                <a:latin typeface="Century Gothic"/>
                <a:cs typeface="Century Gothic"/>
              </a:rPr>
              <a:t>Your State pension</a:t>
            </a:r>
            <a:endParaRPr lang="en-US" sz="3200" b="1" spc="-70" dirty="0">
              <a:solidFill>
                <a:srgbClr val="14467A"/>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19999" y="1638300"/>
            <a:ext cx="7704001" cy="4666966"/>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eaLnBrk="0" hangingPunct="0">
              <a:lnSpc>
                <a:spcPct val="150000"/>
              </a:lnSpc>
              <a:spcBef>
                <a:spcPct val="20000"/>
              </a:spcBef>
            </a:pPr>
            <a:r>
              <a:rPr lang="en-GB" sz="1800" dirty="0" smtClean="0">
                <a:latin typeface="Century Gothic" pitchFamily="34" charset="0"/>
                <a:cs typeface="Century Gothic"/>
              </a:rPr>
              <a:t>The State pension for men and women is currently being equalised</a:t>
            </a:r>
          </a:p>
          <a:p>
            <a:pPr algn="l" eaLnBrk="0" hangingPunct="0">
              <a:lnSpc>
                <a:spcPct val="150000"/>
              </a:lnSpc>
              <a:spcBef>
                <a:spcPct val="20000"/>
              </a:spcBef>
            </a:pPr>
            <a:r>
              <a:rPr lang="en-GB" sz="1800" dirty="0" smtClean="0">
                <a:latin typeface="Century Gothic" pitchFamily="34" charset="0"/>
                <a:cs typeface="Century Gothic"/>
              </a:rPr>
              <a:t>Under current legislation, SPA is planned to increase as follows:</a:t>
            </a:r>
          </a:p>
          <a:p>
            <a:pPr marL="800100" lvl="1" indent="-800100" eaLnBrk="0" hangingPunct="0">
              <a:spcBef>
                <a:spcPct val="20000"/>
              </a:spcBef>
              <a:buFont typeface="Arial" pitchFamily="34" charset="0"/>
              <a:buChar char="•"/>
              <a:defRPr/>
            </a:pPr>
            <a:r>
              <a:rPr lang="en-GB" dirty="0" smtClean="0">
                <a:latin typeface="Century Gothic" pitchFamily="34" charset="0"/>
                <a:cs typeface="Arial" pitchFamily="34" charset="0"/>
              </a:rPr>
              <a:t>Age 66 born between April 1954 and April 1961</a:t>
            </a:r>
          </a:p>
          <a:p>
            <a:pPr marL="800100" lvl="1" indent="-800100" eaLnBrk="0" hangingPunct="0">
              <a:spcBef>
                <a:spcPct val="20000"/>
              </a:spcBef>
              <a:buFont typeface="Arial" pitchFamily="34" charset="0"/>
              <a:buChar char="•"/>
              <a:defRPr/>
            </a:pPr>
            <a:r>
              <a:rPr lang="en-GB" dirty="0" smtClean="0">
                <a:latin typeface="Century Gothic" pitchFamily="34" charset="0"/>
                <a:cs typeface="Arial" pitchFamily="34" charset="0"/>
              </a:rPr>
              <a:t>Age 67 born between April 1961 and April 1978</a:t>
            </a:r>
          </a:p>
          <a:p>
            <a:pPr marL="800100" lvl="1" indent="-800100" eaLnBrk="0" hangingPunct="0">
              <a:spcBef>
                <a:spcPct val="20000"/>
              </a:spcBef>
              <a:buFont typeface="Arial" pitchFamily="34" charset="0"/>
              <a:buChar char="•"/>
              <a:defRPr/>
            </a:pPr>
            <a:r>
              <a:rPr lang="en-GB" dirty="0" smtClean="0">
                <a:latin typeface="Century Gothic" pitchFamily="34" charset="0"/>
                <a:cs typeface="Arial" pitchFamily="34" charset="0"/>
              </a:rPr>
              <a:t>Age 68 born after April 1978</a:t>
            </a:r>
          </a:p>
          <a:p>
            <a:pPr algn="l" eaLnBrk="0" hangingPunct="0">
              <a:lnSpc>
                <a:spcPct val="150000"/>
              </a:lnSpc>
              <a:spcBef>
                <a:spcPct val="20000"/>
              </a:spcBef>
            </a:pPr>
            <a:r>
              <a:rPr lang="en-GB" sz="1800" dirty="0" smtClean="0">
                <a:latin typeface="Century Gothic" pitchFamily="34" charset="0"/>
                <a:cs typeface="Century Gothic"/>
              </a:rPr>
              <a:t>There will be a review of these dates in May 2017</a:t>
            </a:r>
          </a:p>
          <a:p>
            <a:pPr algn="l" eaLnBrk="0" hangingPunct="0">
              <a:lnSpc>
                <a:spcPct val="150000"/>
              </a:lnSpc>
              <a:spcBef>
                <a:spcPct val="20000"/>
              </a:spcBef>
            </a:pPr>
            <a:r>
              <a:rPr lang="en-GB" sz="2400" b="1" dirty="0" smtClean="0">
                <a:solidFill>
                  <a:srgbClr val="133669"/>
                </a:solidFill>
                <a:latin typeface="Century Gothic" pitchFamily="34" charset="0"/>
                <a:cs typeface="Century Gothic"/>
              </a:rPr>
              <a:t>Increase in minimum pension age</a:t>
            </a:r>
          </a:p>
          <a:p>
            <a:pPr marL="450850" indent="-450850" algn="l" eaLnBrk="0" hangingPunct="0">
              <a:spcBef>
                <a:spcPct val="20000"/>
              </a:spcBef>
              <a:buFont typeface="Arial" pitchFamily="34" charset="0"/>
              <a:buChar char="•"/>
            </a:pPr>
            <a:r>
              <a:rPr lang="en-GB" sz="1800" dirty="0" smtClean="0">
                <a:latin typeface="Century Gothic" pitchFamily="34" charset="0"/>
              </a:rPr>
              <a:t>The 2014 budget indicated the government’s future intention to link the minimum pension age to exactly 10 years before a person’s State pension age but this has not been enacted to date</a:t>
            </a:r>
            <a:endParaRPr lang="en-GB" sz="1800" dirty="0">
              <a:latin typeface="Century Gothic" pitchFamily="34" charset="0"/>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Tree>
    <p:extLst>
      <p:ext uri="{BB962C8B-B14F-4D97-AF65-F5344CB8AC3E}">
        <p14:creationId xmlns:p14="http://schemas.microsoft.com/office/powerpoint/2010/main" xmlns="" val="951525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89999"/>
            <a:ext cx="7578576" cy="872667"/>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4467A"/>
                </a:solidFill>
                <a:latin typeface="Century Gothic"/>
                <a:cs typeface="Century Gothic"/>
              </a:rPr>
              <a:t>Your State pension</a:t>
            </a:r>
            <a:endParaRPr lang="en-US" sz="3200" b="1" spc="-70" dirty="0">
              <a:solidFill>
                <a:srgbClr val="14467A"/>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 briefing 2015</a:t>
            </a:r>
            <a:endParaRPr lang="en-US" sz="900" b="1" dirty="0">
              <a:latin typeface="Century Gothic"/>
              <a:cs typeface="Century Gothic"/>
            </a:endParaRPr>
          </a:p>
        </p:txBody>
      </p:sp>
      <p:sp>
        <p:nvSpPr>
          <p:cNvPr id="13" name="Title 4"/>
          <p:cNvSpPr txBox="1">
            <a:spLocks/>
          </p:cNvSpPr>
          <p:nvPr/>
        </p:nvSpPr>
        <p:spPr>
          <a:xfrm>
            <a:off x="720000" y="1662544"/>
            <a:ext cx="8033476" cy="4488873"/>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eaLnBrk="0" hangingPunct="0">
              <a:lnSpc>
                <a:spcPct val="150000"/>
              </a:lnSpc>
              <a:spcBef>
                <a:spcPct val="20000"/>
              </a:spcBef>
            </a:pPr>
            <a:r>
              <a:rPr lang="en-GB" sz="1800" b="1" dirty="0" smtClean="0">
                <a:latin typeface="Century Gothic" pitchFamily="34" charset="0"/>
                <a:cs typeface="Arial" charset="0"/>
              </a:rPr>
              <a:t>The 2014 Pensions Act introduces a new flat rate Single Tier State pension from retirees after April  2016:</a:t>
            </a:r>
          </a:p>
          <a:p>
            <a:pPr marL="273050" indent="-273050" algn="l" eaLnBrk="0" hangingPunct="0">
              <a:lnSpc>
                <a:spcPct val="150000"/>
              </a:lnSpc>
              <a:spcBef>
                <a:spcPct val="20000"/>
              </a:spcBef>
              <a:buFont typeface="Arial" pitchFamily="34" charset="0"/>
              <a:buChar char="•"/>
            </a:pPr>
            <a:r>
              <a:rPr lang="en-GB" sz="1800" dirty="0" smtClean="0">
                <a:latin typeface="Century Gothic" pitchFamily="34" charset="0"/>
                <a:cs typeface="Arial" charset="0"/>
              </a:rPr>
              <a:t> Need 35 qualifying years for a full pension</a:t>
            </a:r>
          </a:p>
          <a:p>
            <a:pPr marL="273050" indent="-273050" algn="l" eaLnBrk="0" hangingPunct="0">
              <a:lnSpc>
                <a:spcPct val="150000"/>
              </a:lnSpc>
              <a:spcBef>
                <a:spcPct val="20000"/>
              </a:spcBef>
              <a:buFont typeface="Arial" pitchFamily="34" charset="0"/>
              <a:buChar char="•"/>
            </a:pPr>
            <a:r>
              <a:rPr lang="en-GB" sz="1800" dirty="0" smtClean="0">
                <a:latin typeface="Century Gothic" pitchFamily="34" charset="0"/>
                <a:cs typeface="Arial" charset="0"/>
              </a:rPr>
              <a:t>The maximum flat rate State pension will be £151.25 a week </a:t>
            </a:r>
          </a:p>
          <a:p>
            <a:pPr marL="273050" indent="-273050" algn="l" eaLnBrk="0" hangingPunct="0">
              <a:lnSpc>
                <a:spcPct val="150000"/>
              </a:lnSpc>
              <a:spcBef>
                <a:spcPct val="20000"/>
              </a:spcBef>
              <a:buFont typeface="Arial" pitchFamily="34" charset="0"/>
              <a:buChar char="•"/>
            </a:pPr>
            <a:r>
              <a:rPr lang="en-GB" sz="1800" dirty="0" smtClean="0">
                <a:latin typeface="Century Gothic" pitchFamily="34" charset="0"/>
                <a:cs typeface="Arial" charset="0"/>
              </a:rPr>
              <a:t>Applicable to new pensioners from April 2016</a:t>
            </a:r>
          </a:p>
          <a:p>
            <a:pPr marL="273050" indent="-273050" algn="l" eaLnBrk="0" hangingPunct="0">
              <a:lnSpc>
                <a:spcPct val="150000"/>
              </a:lnSpc>
              <a:spcBef>
                <a:spcPct val="20000"/>
              </a:spcBef>
              <a:buFont typeface="Arial" pitchFamily="34" charset="0"/>
              <a:buChar char="•"/>
            </a:pPr>
            <a:endParaRPr lang="en-GB" sz="1800" dirty="0" smtClean="0">
              <a:latin typeface="Century Gothic" pitchFamily="34" charset="0"/>
              <a:cs typeface="Arial" charset="0"/>
            </a:endParaRPr>
          </a:p>
          <a:p>
            <a:pPr algn="l">
              <a:lnSpc>
                <a:spcPct val="110000"/>
              </a:lnSpc>
              <a:buClr>
                <a:srgbClr val="00B050"/>
              </a:buClr>
            </a:pPr>
            <a:r>
              <a:rPr lang="en-GB" sz="1800" b="1" dirty="0" smtClean="0">
                <a:latin typeface="Century Gothic" pitchFamily="34" charset="0"/>
                <a:cs typeface="Arial" charset="0"/>
              </a:rPr>
              <a:t>It applies to:</a:t>
            </a:r>
          </a:p>
          <a:p>
            <a:pPr marL="355600" indent="-355600" algn="l">
              <a:lnSpc>
                <a:spcPct val="150000"/>
              </a:lnSpc>
              <a:buFont typeface="Arial" pitchFamily="34" charset="0"/>
              <a:buChar char="•"/>
            </a:pPr>
            <a:r>
              <a:rPr lang="en-GB" sz="1800" dirty="0" smtClean="0">
                <a:latin typeface="Century Gothic" pitchFamily="34" charset="0"/>
                <a:cs typeface="Arial" charset="0"/>
              </a:rPr>
              <a:t> Women born after 5 April 1953</a:t>
            </a:r>
          </a:p>
          <a:p>
            <a:pPr marL="355600" indent="-355600" algn="l">
              <a:lnSpc>
                <a:spcPct val="150000"/>
              </a:lnSpc>
              <a:buFont typeface="Arial" pitchFamily="34" charset="0"/>
              <a:buChar char="•"/>
            </a:pPr>
            <a:r>
              <a:rPr lang="en-GB" sz="1800" dirty="0" smtClean="0">
                <a:latin typeface="Century Gothic" pitchFamily="34" charset="0"/>
                <a:cs typeface="Arial" charset="0"/>
              </a:rPr>
              <a:t> Men born after 5 April 1951</a:t>
            </a:r>
          </a:p>
          <a:p>
            <a:pPr algn="l">
              <a:lnSpc>
                <a:spcPct val="110000"/>
              </a:lnSpc>
              <a:buClr>
                <a:srgbClr val="00B050"/>
              </a:buClr>
            </a:pPr>
            <a:endParaRPr lang="en-GB" sz="1400" b="1" dirty="0" smtClean="0">
              <a:solidFill>
                <a:srgbClr val="002060"/>
              </a:solidFill>
              <a:latin typeface="Century Gothic" pitchFamily="34" charset="0"/>
              <a:cs typeface="Arial" charset="0"/>
            </a:endParaRPr>
          </a:p>
          <a:p>
            <a:pPr algn="l">
              <a:lnSpc>
                <a:spcPct val="110000"/>
              </a:lnSpc>
              <a:buClr>
                <a:srgbClr val="00B050"/>
              </a:buClr>
            </a:pPr>
            <a:endParaRPr lang="en-GB" sz="1600" b="1" dirty="0" smtClean="0">
              <a:latin typeface="Century Gothic" pitchFamily="34" charset="0"/>
              <a:cs typeface="Arial" charset="0"/>
            </a:endParaRPr>
          </a:p>
          <a:p>
            <a:pPr algn="l">
              <a:lnSpc>
                <a:spcPct val="110000"/>
              </a:lnSpc>
              <a:buClr>
                <a:srgbClr val="00B050"/>
              </a:buClr>
            </a:pPr>
            <a:endParaRPr lang="en-GB" sz="1600" dirty="0" smtClean="0">
              <a:latin typeface="Century Gothic" pitchFamily="34" charset="0"/>
              <a:cs typeface="Arial" charset="0"/>
            </a:endParaRPr>
          </a:p>
          <a:p>
            <a:pPr algn="l">
              <a:lnSpc>
                <a:spcPct val="110000"/>
              </a:lnSpc>
              <a:buClr>
                <a:srgbClr val="00B050"/>
              </a:buClr>
            </a:pPr>
            <a:endParaRPr lang="en-GB" sz="16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
        <p:nvSpPr>
          <p:cNvPr id="11" name="Rectangle 10"/>
          <p:cNvSpPr/>
          <p:nvPr/>
        </p:nvSpPr>
        <p:spPr>
          <a:xfrm>
            <a:off x="738909" y="5689751"/>
            <a:ext cx="8014567" cy="307777"/>
          </a:xfrm>
          <a:prstGeom prst="rect">
            <a:avLst/>
          </a:prstGeom>
        </p:spPr>
        <p:txBody>
          <a:bodyPr wrap="square">
            <a:spAutoFit/>
          </a:bodyPr>
          <a:lstStyle/>
          <a:p>
            <a:r>
              <a:rPr lang="en-GB" sz="1400" b="1" dirty="0" smtClean="0">
                <a:latin typeface="Century Gothic" pitchFamily="34" charset="0"/>
                <a:cs typeface="Arial" charset="0"/>
              </a:rPr>
              <a:t>To calculate or forecast your State pension contact  </a:t>
            </a:r>
            <a:r>
              <a:rPr lang="en-GB" sz="1400" b="1" dirty="0" smtClean="0">
                <a:solidFill>
                  <a:srgbClr val="002060"/>
                </a:solidFill>
                <a:latin typeface="Century Gothic" pitchFamily="34" charset="0"/>
                <a:cs typeface="Arial" charset="0"/>
              </a:rPr>
              <a:t>www.uk/calculate-state-pension</a:t>
            </a:r>
            <a:endParaRPr lang="en-GB" sz="1400" dirty="0"/>
          </a:p>
        </p:txBody>
      </p:sp>
    </p:spTree>
    <p:extLst>
      <p:ext uri="{BB962C8B-B14F-4D97-AF65-F5344CB8AC3E}">
        <p14:creationId xmlns:p14="http://schemas.microsoft.com/office/powerpoint/2010/main" xmlns="" val="951525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89999"/>
            <a:ext cx="7578576" cy="872667"/>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33669"/>
                </a:solidFill>
                <a:latin typeface="Century Gothic"/>
                <a:cs typeface="Century Gothic"/>
              </a:rPr>
              <a:t>Your State pension</a:t>
            </a:r>
            <a:endParaRPr lang="en-US" sz="3200" b="1" spc="-70" dirty="0">
              <a:solidFill>
                <a:srgbClr val="133669"/>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 briefing 2015</a:t>
            </a:r>
            <a:endParaRPr lang="en-US" sz="900" b="1" dirty="0">
              <a:latin typeface="Century Gothic"/>
              <a:cs typeface="Century Gothic"/>
            </a:endParaRPr>
          </a:p>
        </p:txBody>
      </p:sp>
      <p:sp>
        <p:nvSpPr>
          <p:cNvPr id="13" name="Title 4"/>
          <p:cNvSpPr txBox="1">
            <a:spLocks/>
          </p:cNvSpPr>
          <p:nvPr/>
        </p:nvSpPr>
        <p:spPr>
          <a:xfrm>
            <a:off x="720000" y="1662544"/>
            <a:ext cx="8033476" cy="4488873"/>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buClr>
                <a:srgbClr val="00B050"/>
              </a:buClr>
            </a:pPr>
            <a:endParaRPr lang="en-GB" sz="1400" b="1" dirty="0" smtClean="0">
              <a:solidFill>
                <a:srgbClr val="002060"/>
              </a:solidFill>
              <a:latin typeface="Century Gothic" pitchFamily="34" charset="0"/>
              <a:cs typeface="Arial" charset="0"/>
            </a:endParaRPr>
          </a:p>
          <a:p>
            <a:pPr algn="l">
              <a:lnSpc>
                <a:spcPct val="110000"/>
              </a:lnSpc>
              <a:buClr>
                <a:srgbClr val="00B050"/>
              </a:buClr>
            </a:pPr>
            <a:endParaRPr lang="en-GB" sz="1600" b="1" dirty="0" smtClean="0">
              <a:latin typeface="Century Gothic" pitchFamily="34" charset="0"/>
              <a:cs typeface="Arial" charset="0"/>
            </a:endParaRPr>
          </a:p>
          <a:p>
            <a:pPr algn="l">
              <a:lnSpc>
                <a:spcPct val="110000"/>
              </a:lnSpc>
              <a:buClr>
                <a:srgbClr val="00B050"/>
              </a:buClr>
            </a:pPr>
            <a:endParaRPr lang="en-GB" sz="1600" dirty="0" smtClean="0">
              <a:latin typeface="Century Gothic" pitchFamily="34" charset="0"/>
              <a:cs typeface="Arial" charset="0"/>
            </a:endParaRPr>
          </a:p>
          <a:p>
            <a:pPr algn="l">
              <a:lnSpc>
                <a:spcPct val="110000"/>
              </a:lnSpc>
              <a:buClr>
                <a:srgbClr val="00B050"/>
              </a:buClr>
            </a:pPr>
            <a:endParaRPr lang="en-GB" sz="16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
        <p:nvSpPr>
          <p:cNvPr id="11" name="Rectangle 10"/>
          <p:cNvSpPr/>
          <p:nvPr/>
        </p:nvSpPr>
        <p:spPr>
          <a:xfrm>
            <a:off x="720000" y="1650986"/>
            <a:ext cx="7704000" cy="3222421"/>
          </a:xfrm>
          <a:prstGeom prst="rect">
            <a:avLst/>
          </a:prstGeom>
        </p:spPr>
        <p:txBody>
          <a:bodyPr wrap="square">
            <a:spAutoFit/>
          </a:bodyPr>
          <a:lstStyle/>
          <a:p>
            <a:pPr marL="273050" indent="-273050" eaLnBrk="0" hangingPunct="0">
              <a:lnSpc>
                <a:spcPct val="150000"/>
              </a:lnSpc>
              <a:spcBef>
                <a:spcPct val="20000"/>
              </a:spcBef>
              <a:buFont typeface="Arial" pitchFamily="34" charset="0"/>
              <a:buChar char="•"/>
            </a:pPr>
            <a:r>
              <a:rPr lang="en-GB" dirty="0" smtClean="0">
                <a:latin typeface="Century Gothic" pitchFamily="34" charset="0"/>
                <a:cs typeface="Arial" charset="0"/>
              </a:rPr>
              <a:t>As a member of the LGPS you are currently contracted out of the additional State Pension</a:t>
            </a:r>
          </a:p>
          <a:p>
            <a:pPr marL="273050" indent="-273050" eaLnBrk="0" hangingPunct="0">
              <a:lnSpc>
                <a:spcPct val="150000"/>
              </a:lnSpc>
              <a:spcBef>
                <a:spcPct val="20000"/>
              </a:spcBef>
              <a:buFont typeface="Arial" pitchFamily="34" charset="0"/>
              <a:buChar char="•"/>
            </a:pPr>
            <a:r>
              <a:rPr lang="en-GB" dirty="0" smtClean="0">
                <a:latin typeface="Century Gothic" pitchFamily="34" charset="0"/>
                <a:cs typeface="Arial" charset="0"/>
              </a:rPr>
              <a:t>You pay lower NI contributions to reflect this</a:t>
            </a:r>
          </a:p>
          <a:p>
            <a:pPr marL="273050" indent="-273050" eaLnBrk="0" hangingPunct="0">
              <a:lnSpc>
                <a:spcPct val="150000"/>
              </a:lnSpc>
              <a:spcBef>
                <a:spcPct val="20000"/>
              </a:spcBef>
              <a:buFont typeface="Arial" pitchFamily="34" charset="0"/>
              <a:buChar char="•"/>
            </a:pPr>
            <a:r>
              <a:rPr lang="en-GB" dirty="0" smtClean="0">
                <a:latin typeface="Century Gothic" pitchFamily="34" charset="0"/>
                <a:cs typeface="Arial" charset="0"/>
              </a:rPr>
              <a:t>This will change in April 2016 and you and your employer will pay higher NI contributions</a:t>
            </a:r>
          </a:p>
          <a:p>
            <a:pPr marL="273050" indent="-273050" eaLnBrk="0" hangingPunct="0">
              <a:lnSpc>
                <a:spcPct val="150000"/>
              </a:lnSpc>
              <a:spcBef>
                <a:spcPct val="20000"/>
              </a:spcBef>
              <a:buFont typeface="Arial" pitchFamily="34" charset="0"/>
              <a:buChar char="•"/>
            </a:pPr>
            <a:r>
              <a:rPr lang="en-GB" dirty="0" smtClean="0">
                <a:latin typeface="Century Gothic" pitchFamily="34" charset="0"/>
                <a:cs typeface="Arial" charset="0"/>
              </a:rPr>
              <a:t>You may not receive the full new State pension</a:t>
            </a:r>
          </a:p>
          <a:p>
            <a:pPr marL="273050" indent="-273050" eaLnBrk="0" hangingPunct="0">
              <a:lnSpc>
                <a:spcPct val="150000"/>
              </a:lnSpc>
              <a:spcBef>
                <a:spcPct val="20000"/>
              </a:spcBef>
              <a:buFont typeface="Arial" pitchFamily="34" charset="0"/>
              <a:buChar char="•"/>
            </a:pPr>
            <a:r>
              <a:rPr lang="en-GB" dirty="0" smtClean="0">
                <a:latin typeface="Century Gothic" pitchFamily="34" charset="0"/>
                <a:cs typeface="Arial" charset="0"/>
              </a:rPr>
              <a:t>You can find out more at </a:t>
            </a:r>
            <a:r>
              <a:rPr lang="en-GB" b="1" dirty="0" smtClean="0">
                <a:solidFill>
                  <a:srgbClr val="002060"/>
                </a:solidFill>
                <a:latin typeface="Century Gothic" pitchFamily="34" charset="0"/>
                <a:cs typeface="Arial" charset="0"/>
              </a:rPr>
              <a:t>www.uk/calculate-state-pension</a:t>
            </a:r>
          </a:p>
        </p:txBody>
      </p:sp>
    </p:spTree>
    <p:extLst>
      <p:ext uri="{BB962C8B-B14F-4D97-AF65-F5344CB8AC3E}">
        <p14:creationId xmlns:p14="http://schemas.microsoft.com/office/powerpoint/2010/main" xmlns="" val="951525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720000" y="720760"/>
            <a:ext cx="7578576" cy="648301"/>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4467A"/>
                </a:solidFill>
                <a:latin typeface="Century Gothic"/>
                <a:cs typeface="Century Gothic"/>
              </a:rPr>
              <a:t>The end of Contracting Out </a:t>
            </a:r>
            <a:endParaRPr lang="en-US" sz="3200" b="1" spc="-70" dirty="0">
              <a:solidFill>
                <a:srgbClr val="14467A"/>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19999" y="1638300"/>
            <a:ext cx="7704001" cy="4698705"/>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eaLnBrk="0" hangingPunct="0">
              <a:lnSpc>
                <a:spcPct val="150000"/>
              </a:lnSpc>
              <a:spcBef>
                <a:spcPct val="20000"/>
              </a:spcBef>
            </a:pPr>
            <a:r>
              <a:rPr lang="en-GB" sz="1600" baseline="30000" dirty="0">
                <a:latin typeface="Century Gothic"/>
                <a:cs typeface="Century Gothic"/>
              </a:rPr>
              <a:t>	</a:t>
            </a:r>
            <a:endParaRPr lang="en-GB" sz="1600" baseline="30000" dirty="0" smtClean="0">
              <a:latin typeface="Century Gothic"/>
              <a:cs typeface="Century Gothic"/>
            </a:endParaRPr>
          </a:p>
          <a:p>
            <a:pPr algn="l" eaLnBrk="0" hangingPunct="0">
              <a:lnSpc>
                <a:spcPct val="150000"/>
              </a:lnSpc>
              <a:spcBef>
                <a:spcPct val="20000"/>
              </a:spcBef>
            </a:pPr>
            <a:endParaRPr lang="en-GB" sz="16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
        <p:nvSpPr>
          <p:cNvPr id="11" name="Rectangle 10"/>
          <p:cNvSpPr/>
          <p:nvPr/>
        </p:nvSpPr>
        <p:spPr>
          <a:xfrm>
            <a:off x="719999" y="5870840"/>
            <a:ext cx="7704000" cy="523220"/>
          </a:xfrm>
          <a:prstGeom prst="rect">
            <a:avLst/>
          </a:prstGeom>
        </p:spPr>
        <p:txBody>
          <a:bodyPr wrap="square">
            <a:spAutoFit/>
          </a:bodyPr>
          <a:lstStyle/>
          <a:p>
            <a:r>
              <a:rPr lang="en-GB" sz="1400" b="1" dirty="0" smtClean="0">
                <a:latin typeface="Century Gothic" pitchFamily="34" charset="0"/>
                <a:cs typeface="Arial" charset="0"/>
              </a:rPr>
              <a:t>Further information can be found on our </a:t>
            </a:r>
            <a:r>
              <a:rPr lang="en-GB" sz="1400" b="1" dirty="0" smtClean="0">
                <a:latin typeface="Century Gothic" pitchFamily="34" charset="0"/>
              </a:rPr>
              <a:t>The new State Pension Q&amp;A factsheet at our website www.eapf.org.uk/publications</a:t>
            </a:r>
            <a:endParaRPr lang="en-GB" sz="1400" b="1" dirty="0">
              <a:latin typeface="Century Gothic" pitchFamily="34" charset="0"/>
            </a:endParaRPr>
          </a:p>
        </p:txBody>
      </p:sp>
      <p:sp>
        <p:nvSpPr>
          <p:cNvPr id="15" name="Rectangle 14"/>
          <p:cNvSpPr/>
          <p:nvPr/>
        </p:nvSpPr>
        <p:spPr>
          <a:xfrm>
            <a:off x="719999" y="1369061"/>
            <a:ext cx="7955078" cy="1034129"/>
          </a:xfrm>
          <a:prstGeom prst="rect">
            <a:avLst/>
          </a:prstGeom>
        </p:spPr>
        <p:txBody>
          <a:bodyPr wrap="square">
            <a:spAutoFit/>
          </a:bodyPr>
          <a:lstStyle/>
          <a:p>
            <a:pPr marL="342900" indent="-342900" eaLnBrk="0" hangingPunct="0">
              <a:spcBef>
                <a:spcPct val="20000"/>
              </a:spcBef>
              <a:buFont typeface="Arial" pitchFamily="34" charset="0"/>
              <a:buChar char="•"/>
            </a:pPr>
            <a:r>
              <a:rPr lang="en-GB" dirty="0" smtClean="0">
                <a:solidFill>
                  <a:srgbClr val="323232"/>
                </a:solidFill>
                <a:latin typeface="Century Gothic" pitchFamily="34" charset="0"/>
                <a:cs typeface="Arial" pitchFamily="34" charset="0"/>
              </a:rPr>
              <a:t>Member earns £24,000 pa (£2,000 pm)</a:t>
            </a:r>
          </a:p>
          <a:p>
            <a:pPr marL="342900" indent="-342900" eaLnBrk="0" hangingPunct="0">
              <a:spcBef>
                <a:spcPct val="20000"/>
              </a:spcBef>
              <a:buFont typeface="Arial" pitchFamily="34" charset="0"/>
              <a:buChar char="•"/>
            </a:pPr>
            <a:r>
              <a:rPr lang="en-GB" dirty="0" smtClean="0">
                <a:solidFill>
                  <a:srgbClr val="323232"/>
                </a:solidFill>
                <a:latin typeface="Century Gothic" pitchFamily="34" charset="0"/>
                <a:cs typeface="Arial" pitchFamily="34" charset="0"/>
              </a:rPr>
              <a:t>Based on </a:t>
            </a:r>
            <a:r>
              <a:rPr lang="en-GB" b="1" dirty="0" smtClean="0">
                <a:solidFill>
                  <a:srgbClr val="323232"/>
                </a:solidFill>
                <a:latin typeface="Century Gothic" pitchFamily="34" charset="0"/>
                <a:cs typeface="Arial" pitchFamily="34" charset="0"/>
              </a:rPr>
              <a:t>presumed</a:t>
            </a:r>
            <a:r>
              <a:rPr lang="en-GB" dirty="0" smtClean="0">
                <a:solidFill>
                  <a:srgbClr val="323232"/>
                </a:solidFill>
                <a:latin typeface="Century Gothic" pitchFamily="34" charset="0"/>
                <a:cs typeface="Arial" pitchFamily="34" charset="0"/>
              </a:rPr>
              <a:t> 2016/17 tax &amp; NI thresholds</a:t>
            </a:r>
          </a:p>
          <a:p>
            <a:pPr marL="342900" indent="-342900" eaLnBrk="0" hangingPunct="0">
              <a:spcBef>
                <a:spcPct val="20000"/>
              </a:spcBef>
              <a:buFont typeface="Arial" pitchFamily="34" charset="0"/>
              <a:buChar char="•"/>
            </a:pPr>
            <a:r>
              <a:rPr lang="en-GB" dirty="0" smtClean="0">
                <a:solidFill>
                  <a:srgbClr val="323232"/>
                </a:solidFill>
                <a:latin typeface="Century Gothic" pitchFamily="34" charset="0"/>
                <a:cs typeface="Arial" pitchFamily="34" charset="0"/>
              </a:rPr>
              <a:t>Pension contributions of 6.5%</a:t>
            </a:r>
          </a:p>
        </p:txBody>
      </p:sp>
      <p:sp>
        <p:nvSpPr>
          <p:cNvPr id="20" name="Rectangle 19"/>
          <p:cNvSpPr/>
          <p:nvPr/>
        </p:nvSpPr>
        <p:spPr>
          <a:xfrm>
            <a:off x="360805" y="2600668"/>
            <a:ext cx="4211195" cy="369332"/>
          </a:xfrm>
          <a:prstGeom prst="rect">
            <a:avLst/>
          </a:prstGeom>
          <a:ln w="6350">
            <a:solidFill>
              <a:schemeClr val="tx1"/>
            </a:solidFill>
          </a:ln>
        </p:spPr>
        <p:txBody>
          <a:bodyPr wrap="square">
            <a:spAutoFit/>
          </a:bodyPr>
          <a:lstStyle/>
          <a:p>
            <a:pPr marL="342900" indent="-342900" algn="ctr" eaLnBrk="0" hangingPunct="0">
              <a:spcBef>
                <a:spcPct val="20000"/>
              </a:spcBef>
            </a:pPr>
            <a:r>
              <a:rPr lang="en-GB" b="1" dirty="0" smtClean="0">
                <a:solidFill>
                  <a:srgbClr val="133669"/>
                </a:solidFill>
                <a:cs typeface="Arial" pitchFamily="34" charset="0"/>
              </a:rPr>
              <a:t>Contracted out</a:t>
            </a:r>
          </a:p>
        </p:txBody>
      </p:sp>
      <p:sp>
        <p:nvSpPr>
          <p:cNvPr id="21" name="Rectangle 20"/>
          <p:cNvSpPr/>
          <p:nvPr/>
        </p:nvSpPr>
        <p:spPr>
          <a:xfrm>
            <a:off x="4755384" y="2610988"/>
            <a:ext cx="4211195" cy="369332"/>
          </a:xfrm>
          <a:prstGeom prst="rect">
            <a:avLst/>
          </a:prstGeom>
          <a:ln w="6350">
            <a:solidFill>
              <a:schemeClr val="tx1"/>
            </a:solidFill>
          </a:ln>
        </p:spPr>
        <p:txBody>
          <a:bodyPr wrap="square">
            <a:spAutoFit/>
          </a:bodyPr>
          <a:lstStyle/>
          <a:p>
            <a:pPr marL="342900" indent="-342900" algn="ctr" eaLnBrk="0" hangingPunct="0">
              <a:spcBef>
                <a:spcPct val="20000"/>
              </a:spcBef>
            </a:pPr>
            <a:r>
              <a:rPr lang="en-GB" b="1" dirty="0" smtClean="0">
                <a:solidFill>
                  <a:srgbClr val="133669"/>
                </a:solidFill>
                <a:cs typeface="Arial" pitchFamily="34" charset="0"/>
              </a:rPr>
              <a:t>Not contracted out</a:t>
            </a:r>
          </a:p>
        </p:txBody>
      </p:sp>
      <p:sp>
        <p:nvSpPr>
          <p:cNvPr id="22" name="Rectangle 21"/>
          <p:cNvSpPr/>
          <p:nvPr/>
        </p:nvSpPr>
        <p:spPr>
          <a:xfrm>
            <a:off x="401195" y="6394060"/>
            <a:ext cx="8546123" cy="369332"/>
          </a:xfrm>
          <a:prstGeom prst="rect">
            <a:avLst/>
          </a:prstGeom>
        </p:spPr>
        <p:txBody>
          <a:bodyPr wrap="square">
            <a:spAutoFit/>
          </a:bodyPr>
          <a:lstStyle/>
          <a:p>
            <a:pPr marL="342900" indent="-342900" algn="ctr" eaLnBrk="0" hangingPunct="0">
              <a:spcBef>
                <a:spcPct val="20000"/>
              </a:spcBef>
            </a:pPr>
            <a:r>
              <a:rPr lang="en-GB" b="1" dirty="0" smtClean="0">
                <a:solidFill>
                  <a:srgbClr val="FF0000"/>
                </a:solidFill>
                <a:cs typeface="Arial" pitchFamily="34" charset="0"/>
              </a:rPr>
              <a:t>Take home pay reduced by £18.57</a:t>
            </a:r>
          </a:p>
        </p:txBody>
      </p:sp>
      <p:sp>
        <p:nvSpPr>
          <p:cNvPr id="23" name="Donut 22"/>
          <p:cNvSpPr/>
          <p:nvPr/>
        </p:nvSpPr>
        <p:spPr>
          <a:xfrm>
            <a:off x="6126507" y="4640239"/>
            <a:ext cx="2074985" cy="586854"/>
          </a:xfrm>
          <a:prstGeom prst="donut">
            <a:avLst>
              <a:gd name="adj" fmla="val 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rgbClr val="FF0000"/>
              </a:solidFill>
            </a:endParaRPr>
          </a:p>
        </p:txBody>
      </p:sp>
      <p:graphicFrame>
        <p:nvGraphicFramePr>
          <p:cNvPr id="18" name="Table 17"/>
          <p:cNvGraphicFramePr>
            <a:graphicFrameLocks noGrp="1"/>
          </p:cNvGraphicFramePr>
          <p:nvPr/>
        </p:nvGraphicFramePr>
        <p:xfrm>
          <a:off x="360805" y="2970000"/>
          <a:ext cx="4216400" cy="2755900"/>
        </p:xfrm>
        <a:graphic>
          <a:graphicData uri="http://schemas.openxmlformats.org/drawingml/2006/table">
            <a:tbl>
              <a:tblPr/>
              <a:tblGrid>
                <a:gridCol w="1524635"/>
                <a:gridCol w="2691765"/>
              </a:tblGrid>
              <a:tr h="551180">
                <a:tc>
                  <a:txBody>
                    <a:bodyPr/>
                    <a:lstStyle/>
                    <a:p>
                      <a:pPr>
                        <a:lnSpc>
                          <a:spcPct val="115000"/>
                        </a:lnSpc>
                        <a:spcAft>
                          <a:spcPts val="1000"/>
                        </a:spcAft>
                      </a:pPr>
                      <a:r>
                        <a:rPr lang="en-GB" sz="1600" b="1" dirty="0">
                          <a:latin typeface="Century Gothic" pitchFamily="34" charset="0"/>
                          <a:ea typeface="Calibri"/>
                          <a:cs typeface="Times New Roman"/>
                        </a:rPr>
                        <a:t>Monthly pay </a:t>
                      </a:r>
                      <a:endParaRPr lang="en-GB" sz="1600" dirty="0">
                        <a:latin typeface="Century Gothic" pitchFamily="34" charset="0"/>
                        <a:ea typeface="Calibri"/>
                        <a:cs typeface="Times New Roman"/>
                      </a:endParaRP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nSpc>
                          <a:spcPct val="115000"/>
                        </a:lnSpc>
                        <a:spcAft>
                          <a:spcPts val="1000"/>
                        </a:spcAft>
                      </a:pPr>
                      <a:r>
                        <a:rPr lang="en-GB" sz="1600" b="1" dirty="0">
                          <a:latin typeface="Century Gothic" pitchFamily="34" charset="0"/>
                          <a:ea typeface="Calibri"/>
                          <a:cs typeface="Times New Roman"/>
                        </a:rPr>
                        <a:t>Deductions </a:t>
                      </a:r>
                      <a:endParaRPr lang="en-GB" sz="1600" dirty="0">
                        <a:latin typeface="Century Gothic" pitchFamily="34" charset="0"/>
                        <a:ea typeface="Calibri"/>
                        <a:cs typeface="Times New Roman"/>
                      </a:endParaRP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r>
              <a:tr h="551180">
                <a:tc>
                  <a:txBody>
                    <a:bodyPr/>
                    <a:lstStyle/>
                    <a:p>
                      <a:pPr>
                        <a:lnSpc>
                          <a:spcPct val="115000"/>
                        </a:lnSpc>
                        <a:spcAft>
                          <a:spcPts val="1000"/>
                        </a:spcAft>
                      </a:pPr>
                      <a:r>
                        <a:rPr lang="en-GB" sz="1600">
                          <a:latin typeface="Century Gothic" pitchFamily="34" charset="0"/>
                          <a:ea typeface="Calibri"/>
                          <a:cs typeface="Times New Roman"/>
                        </a:rPr>
                        <a:t>£2,000 </a:t>
                      </a: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latin typeface="Century Gothic" pitchFamily="34" charset="0"/>
                          <a:ea typeface="Calibri"/>
                          <a:cs typeface="Times New Roman"/>
                        </a:rPr>
                        <a:t>£130 (pension) </a:t>
                      </a: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180">
                <a:tc>
                  <a:txBody>
                    <a:bodyPr/>
                    <a:lstStyle/>
                    <a:p>
                      <a:pPr>
                        <a:lnSpc>
                          <a:spcPct val="115000"/>
                        </a:lnSpc>
                      </a:pPr>
                      <a:endParaRPr lang="en-GB" sz="1600">
                        <a:latin typeface="Century Gothic" pitchFamily="34" charset="0"/>
                        <a:ea typeface="Times New Roman"/>
                        <a:cs typeface="Times New Roman"/>
                      </a:endParaRP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nSpc>
                          <a:spcPct val="115000"/>
                        </a:lnSpc>
                        <a:spcAft>
                          <a:spcPts val="1000"/>
                        </a:spcAft>
                      </a:pPr>
                      <a:r>
                        <a:rPr lang="en-GB" sz="1600" dirty="0">
                          <a:latin typeface="Century Gothic" pitchFamily="34" charset="0"/>
                          <a:ea typeface="Calibri"/>
                          <a:cs typeface="Times New Roman"/>
                        </a:rPr>
                        <a:t>£194 (tax) </a:t>
                      </a: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r>
              <a:tr h="551180">
                <a:tc>
                  <a:txBody>
                    <a:bodyPr/>
                    <a:lstStyle/>
                    <a:p>
                      <a:pPr>
                        <a:lnSpc>
                          <a:spcPct val="115000"/>
                        </a:lnSpc>
                      </a:pPr>
                      <a:endParaRPr lang="en-GB" sz="1600">
                        <a:latin typeface="Century Gothic" pitchFamily="34" charset="0"/>
                        <a:ea typeface="Times New Roman"/>
                        <a:cs typeface="Times New Roman"/>
                      </a:endParaRP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latin typeface="Century Gothic" pitchFamily="34" charset="0"/>
                          <a:ea typeface="Calibri"/>
                          <a:cs typeface="Times New Roman"/>
                        </a:rPr>
                        <a:t>£140.79 (NI of 10.6%) </a:t>
                      </a: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180">
                <a:tc gridSpan="2">
                  <a:txBody>
                    <a:bodyPr/>
                    <a:lstStyle/>
                    <a:p>
                      <a:pPr>
                        <a:lnSpc>
                          <a:spcPct val="115000"/>
                        </a:lnSpc>
                        <a:spcAft>
                          <a:spcPts val="1000"/>
                        </a:spcAft>
                      </a:pPr>
                      <a:r>
                        <a:rPr lang="en-GB" sz="1600" dirty="0">
                          <a:latin typeface="Century Gothic" pitchFamily="34" charset="0"/>
                          <a:ea typeface="Calibri"/>
                          <a:cs typeface="Times New Roman"/>
                        </a:rPr>
                        <a:t>Take home pay = </a:t>
                      </a:r>
                      <a:r>
                        <a:rPr lang="en-GB" sz="1600" b="1" dirty="0">
                          <a:latin typeface="Century Gothic" pitchFamily="34" charset="0"/>
                          <a:ea typeface="Calibri"/>
                          <a:cs typeface="Times New Roman"/>
                        </a:rPr>
                        <a:t>£1,535.21 </a:t>
                      </a:r>
                      <a:endParaRPr lang="en-GB" sz="1600" dirty="0">
                        <a:latin typeface="Century Gothic" pitchFamily="34" charset="0"/>
                        <a:ea typeface="Calibri"/>
                        <a:cs typeface="Times New Roman"/>
                      </a:endParaRP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hMerge="1">
                  <a:txBody>
                    <a:bodyPr/>
                    <a:lstStyle/>
                    <a:p>
                      <a:endParaRPr lang="en-GB"/>
                    </a:p>
                  </a:txBody>
                  <a:tcPr/>
                </a:tc>
              </a:tr>
            </a:tbl>
          </a:graphicData>
        </a:graphic>
      </p:graphicFrame>
      <p:graphicFrame>
        <p:nvGraphicFramePr>
          <p:cNvPr id="24" name="Table 23"/>
          <p:cNvGraphicFramePr>
            <a:graphicFrameLocks noGrp="1"/>
          </p:cNvGraphicFramePr>
          <p:nvPr/>
        </p:nvGraphicFramePr>
        <p:xfrm>
          <a:off x="4755384" y="2980320"/>
          <a:ext cx="4211194" cy="2745580"/>
        </p:xfrm>
        <a:graphic>
          <a:graphicData uri="http://schemas.openxmlformats.org/drawingml/2006/table">
            <a:tbl>
              <a:tblPr/>
              <a:tblGrid>
                <a:gridCol w="1500427"/>
                <a:gridCol w="2710767"/>
              </a:tblGrid>
              <a:tr h="585876">
                <a:tc>
                  <a:txBody>
                    <a:bodyPr/>
                    <a:lstStyle/>
                    <a:p>
                      <a:pPr>
                        <a:lnSpc>
                          <a:spcPct val="115000"/>
                        </a:lnSpc>
                        <a:spcAft>
                          <a:spcPts val="1000"/>
                        </a:spcAft>
                      </a:pPr>
                      <a:r>
                        <a:rPr lang="en-GB" sz="1600" b="1" dirty="0">
                          <a:latin typeface="Century Gothic"/>
                          <a:ea typeface="Calibri"/>
                          <a:cs typeface="Times New Roman"/>
                        </a:rPr>
                        <a:t>Monthly pay </a:t>
                      </a:r>
                      <a:endParaRPr lang="en-GB" sz="1100" dirty="0">
                        <a:latin typeface="Calibri"/>
                        <a:ea typeface="Calibri"/>
                        <a:cs typeface="Times New Roman"/>
                      </a:endParaRP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nSpc>
                          <a:spcPct val="115000"/>
                        </a:lnSpc>
                        <a:spcAft>
                          <a:spcPts val="1000"/>
                        </a:spcAft>
                      </a:pPr>
                      <a:r>
                        <a:rPr lang="en-GB" sz="1600" b="1">
                          <a:latin typeface="Century Gothic"/>
                          <a:ea typeface="Calibri"/>
                          <a:cs typeface="Times New Roman"/>
                        </a:rPr>
                        <a:t>Deductions </a:t>
                      </a:r>
                      <a:endParaRPr lang="en-GB" sz="1100">
                        <a:latin typeface="Calibri"/>
                        <a:ea typeface="Calibri"/>
                        <a:cs typeface="Times New Roman"/>
                      </a:endParaRP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r>
              <a:tr h="539926">
                <a:tc>
                  <a:txBody>
                    <a:bodyPr/>
                    <a:lstStyle/>
                    <a:p>
                      <a:pPr>
                        <a:lnSpc>
                          <a:spcPct val="115000"/>
                        </a:lnSpc>
                        <a:spcAft>
                          <a:spcPts val="1000"/>
                        </a:spcAft>
                      </a:pPr>
                      <a:r>
                        <a:rPr lang="en-GB" sz="1600">
                          <a:latin typeface="Century Gothic"/>
                          <a:ea typeface="Calibri"/>
                          <a:cs typeface="Times New Roman"/>
                        </a:rPr>
                        <a:t>£2,000 </a:t>
                      </a:r>
                      <a:endParaRPr lang="en-GB" sz="1100">
                        <a:latin typeface="Calibri"/>
                        <a:ea typeface="Calibri"/>
                        <a:cs typeface="Times New Roman"/>
                      </a:endParaRP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dirty="0">
                          <a:latin typeface="Century Gothic"/>
                          <a:ea typeface="Calibri"/>
                          <a:cs typeface="Times New Roman"/>
                        </a:rPr>
                        <a:t>£130 (pension) </a:t>
                      </a:r>
                      <a:endParaRPr lang="en-GB" sz="1100" dirty="0">
                        <a:latin typeface="Calibri"/>
                        <a:ea typeface="Calibri"/>
                        <a:cs typeface="Times New Roman"/>
                      </a:endParaRP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926">
                <a:tc>
                  <a:txBody>
                    <a:bodyPr/>
                    <a:lstStyle/>
                    <a:p>
                      <a:pPr>
                        <a:lnSpc>
                          <a:spcPct val="115000"/>
                        </a:lnSpc>
                      </a:pPr>
                      <a:endParaRPr lang="en-GB" sz="1100">
                        <a:latin typeface="Calibri"/>
                        <a:ea typeface="Times New Roman"/>
                        <a:cs typeface="Times New Roman"/>
                      </a:endParaRP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nSpc>
                          <a:spcPct val="115000"/>
                        </a:lnSpc>
                        <a:spcAft>
                          <a:spcPts val="1000"/>
                        </a:spcAft>
                      </a:pPr>
                      <a:r>
                        <a:rPr lang="en-GB" sz="1600">
                          <a:latin typeface="Century Gothic"/>
                          <a:ea typeface="Calibri"/>
                          <a:cs typeface="Times New Roman"/>
                        </a:rPr>
                        <a:t>£194 (tax) </a:t>
                      </a:r>
                      <a:endParaRPr lang="en-GB" sz="1100">
                        <a:latin typeface="Calibri"/>
                        <a:ea typeface="Calibri"/>
                        <a:cs typeface="Times New Roman"/>
                      </a:endParaRP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r>
              <a:tr h="539926">
                <a:tc>
                  <a:txBody>
                    <a:bodyPr/>
                    <a:lstStyle/>
                    <a:p>
                      <a:pPr>
                        <a:lnSpc>
                          <a:spcPct val="115000"/>
                        </a:lnSpc>
                      </a:pPr>
                      <a:endParaRPr lang="en-GB" sz="1100">
                        <a:latin typeface="Calibri"/>
                        <a:ea typeface="Times New Roman"/>
                        <a:cs typeface="Times New Roman"/>
                      </a:endParaRP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1600">
                          <a:latin typeface="Century Gothic"/>
                          <a:ea typeface="Calibri"/>
                          <a:cs typeface="Times New Roman"/>
                        </a:rPr>
                        <a:t>£159.36 (NI of 12%) </a:t>
                      </a:r>
                      <a:endParaRPr lang="en-GB" sz="1100">
                        <a:latin typeface="Calibri"/>
                        <a:ea typeface="Calibri"/>
                        <a:cs typeface="Times New Roman"/>
                      </a:endParaRP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926">
                <a:tc gridSpan="2">
                  <a:txBody>
                    <a:bodyPr/>
                    <a:lstStyle/>
                    <a:p>
                      <a:pPr>
                        <a:lnSpc>
                          <a:spcPct val="115000"/>
                        </a:lnSpc>
                        <a:spcAft>
                          <a:spcPts val="1000"/>
                        </a:spcAft>
                      </a:pPr>
                      <a:r>
                        <a:rPr lang="en-GB" sz="1600" dirty="0">
                          <a:latin typeface="Century Gothic"/>
                          <a:ea typeface="Calibri"/>
                          <a:cs typeface="Times New Roman"/>
                        </a:rPr>
                        <a:t>Take home pay = </a:t>
                      </a:r>
                      <a:r>
                        <a:rPr lang="en-GB" sz="1600" b="1" dirty="0">
                          <a:latin typeface="Century Gothic"/>
                          <a:ea typeface="Calibri"/>
                          <a:cs typeface="Times New Roman"/>
                        </a:rPr>
                        <a:t>£1,516.64 </a:t>
                      </a:r>
                      <a:endParaRPr lang="en-GB" sz="1100" dirty="0">
                        <a:latin typeface="Calibri"/>
                        <a:ea typeface="Calibri"/>
                        <a:cs typeface="Times New Roman"/>
                      </a:endParaRPr>
                    </a:p>
                  </a:txBody>
                  <a:tcPr marL="84455" marR="844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hMerge="1">
                  <a:txBody>
                    <a:bodyPr/>
                    <a:lstStyle/>
                    <a:p>
                      <a:endParaRPr lang="en-GB"/>
                    </a:p>
                  </a:txBody>
                  <a:tcPr/>
                </a:tc>
              </a:tr>
            </a:tbl>
          </a:graphicData>
        </a:graphic>
      </p:graphicFrame>
    </p:spTree>
    <p:extLst>
      <p:ext uri="{BB962C8B-B14F-4D97-AF65-F5344CB8AC3E}">
        <p14:creationId xmlns="" xmlns:p14="http://schemas.microsoft.com/office/powerpoint/2010/main" val="95152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ox(in)">
                                      <p:cBhvr>
                                        <p:cTn id="7" dur="500"/>
                                        <p:tgtEl>
                                          <p:spTgt spid="20">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box(in)">
                                      <p:cBhvr>
                                        <p:cTn id="10" dur="500"/>
                                        <p:tgtEl>
                                          <p:spTgt spid="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box(in)">
                                      <p:cBhvr>
                                        <p:cTn id="15" dur="500"/>
                                        <p:tgtEl>
                                          <p:spTgt spid="2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ox(in)">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97254"/>
            <a:ext cx="7704000" cy="552988"/>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4467A"/>
                </a:solidFill>
                <a:latin typeface="Century Gothic"/>
                <a:cs typeface="Century Gothic"/>
              </a:rPr>
              <a:t>Member flexibility and choice</a:t>
            </a:r>
            <a:endParaRPr lang="en-US" sz="3200" b="1" spc="-70" dirty="0">
              <a:solidFill>
                <a:srgbClr val="14467A"/>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Tree>
    <p:extLst>
      <p:ext uri="{BB962C8B-B14F-4D97-AF65-F5344CB8AC3E}">
        <p14:creationId xmlns:p14="http://schemas.microsoft.com/office/powerpoint/2010/main" xmlns="" val="951525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89999"/>
            <a:ext cx="7578576" cy="593141"/>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4467A"/>
                </a:solidFill>
                <a:latin typeface="Century Gothic"/>
                <a:cs typeface="Century Gothic"/>
              </a:rPr>
              <a:t>New pension rules</a:t>
            </a:r>
            <a:endParaRPr lang="en-US" sz="3200" b="1" spc="-70" dirty="0">
              <a:solidFill>
                <a:srgbClr val="14467A"/>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19999" y="1871973"/>
            <a:ext cx="7704001" cy="4105746"/>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eaLnBrk="0" hangingPunct="0">
              <a:spcBef>
                <a:spcPct val="20000"/>
              </a:spcBef>
            </a:pPr>
            <a:r>
              <a:rPr lang="en-GB" sz="1800" dirty="0" smtClean="0">
                <a:latin typeface="Century Gothic"/>
                <a:cs typeface="Century Gothic"/>
              </a:rPr>
              <a:t>From April 2015 defined contribution schemes have more freedom in how you use your pension pot if:</a:t>
            </a:r>
          </a:p>
          <a:p>
            <a:pPr algn="l" eaLnBrk="0" hangingPunct="0">
              <a:spcBef>
                <a:spcPct val="20000"/>
              </a:spcBef>
            </a:pPr>
            <a:endParaRPr lang="en-GB" sz="1800" dirty="0" smtClean="0">
              <a:latin typeface="Century Gothic"/>
              <a:cs typeface="Century Gothic"/>
            </a:endParaRPr>
          </a:p>
          <a:p>
            <a:pPr marL="450850" indent="-450850" algn="l" eaLnBrk="0" hangingPunct="0">
              <a:spcBef>
                <a:spcPts val="0"/>
              </a:spcBef>
              <a:buFont typeface="Arial" pitchFamily="34" charset="0"/>
              <a:buChar char="•"/>
            </a:pPr>
            <a:r>
              <a:rPr lang="en-GB" sz="1800" dirty="0" smtClean="0">
                <a:latin typeface="Century Gothic"/>
                <a:cs typeface="Century Gothic"/>
              </a:rPr>
              <a:t>	You have a </a:t>
            </a:r>
            <a:r>
              <a:rPr lang="en-GB" sz="1800" b="1" dirty="0" smtClean="0">
                <a:latin typeface="Century Gothic"/>
                <a:cs typeface="Century Gothic"/>
              </a:rPr>
              <a:t>defined contribution </a:t>
            </a:r>
            <a:r>
              <a:rPr lang="en-GB" sz="1800" dirty="0" smtClean="0">
                <a:latin typeface="Century Gothic"/>
                <a:cs typeface="Century Gothic"/>
              </a:rPr>
              <a:t>pension pot from a previous employment (or a personal pension plan) and you are not already drawing pension benefits</a:t>
            </a:r>
          </a:p>
          <a:p>
            <a:pPr marL="450850" indent="-450850" algn="l" eaLnBrk="0" hangingPunct="0">
              <a:spcBef>
                <a:spcPts val="0"/>
              </a:spcBef>
              <a:buFont typeface="Arial" pitchFamily="34" charset="0"/>
              <a:buChar char="•"/>
            </a:pPr>
            <a:endParaRPr lang="en-GB" sz="1800" dirty="0" smtClean="0">
              <a:latin typeface="Century Gothic"/>
              <a:cs typeface="Century Gothic"/>
            </a:endParaRPr>
          </a:p>
          <a:p>
            <a:pPr marL="355600" indent="-355600" algn="l" eaLnBrk="0" hangingPunct="0">
              <a:spcBef>
                <a:spcPts val="0"/>
              </a:spcBef>
              <a:buFont typeface="Arial" pitchFamily="34" charset="0"/>
              <a:buChar char="•"/>
            </a:pPr>
            <a:r>
              <a:rPr lang="en-GB" sz="1800" dirty="0" smtClean="0">
                <a:latin typeface="Century Gothic"/>
                <a:cs typeface="Century Gothic"/>
              </a:rPr>
              <a:t>  You are over 55</a:t>
            </a:r>
          </a:p>
          <a:p>
            <a:pPr algn="l" eaLnBrk="0" hangingPunct="0">
              <a:spcBef>
                <a:spcPct val="20000"/>
              </a:spcBef>
            </a:pPr>
            <a:endParaRPr lang="en-GB" sz="1800" dirty="0" smtClean="0">
              <a:latin typeface="Century Gothic"/>
              <a:cs typeface="Century Gothic"/>
            </a:endParaRPr>
          </a:p>
          <a:p>
            <a:pPr algn="l" eaLnBrk="0" hangingPunct="0">
              <a:spcBef>
                <a:spcPct val="20000"/>
              </a:spcBef>
            </a:pPr>
            <a:r>
              <a:rPr lang="en-GB" sz="1800" dirty="0" smtClean="0">
                <a:latin typeface="Century Gothic"/>
                <a:cs typeface="Century Gothic"/>
              </a:rPr>
              <a:t>This is commonly known as </a:t>
            </a:r>
            <a:r>
              <a:rPr lang="en-GB" sz="1800" b="1" dirty="0" smtClean="0">
                <a:latin typeface="Century Gothic"/>
                <a:cs typeface="Century Gothic"/>
              </a:rPr>
              <a:t>‘freedom and choice’</a:t>
            </a:r>
          </a:p>
          <a:p>
            <a:pPr algn="l" eaLnBrk="0" hangingPunct="0">
              <a:spcBef>
                <a:spcPct val="20000"/>
              </a:spcBef>
            </a:pPr>
            <a:endParaRPr lang="en-GB" sz="1800" dirty="0" smtClean="0">
              <a:latin typeface="Century Gothic"/>
              <a:cs typeface="Century Gothic"/>
            </a:endParaRPr>
          </a:p>
          <a:p>
            <a:pPr algn="l" eaLnBrk="0" hangingPunct="0">
              <a:spcBef>
                <a:spcPct val="20000"/>
              </a:spcBef>
            </a:pPr>
            <a:r>
              <a:rPr lang="en-GB" sz="1800" dirty="0" smtClean="0">
                <a:latin typeface="Century Gothic"/>
                <a:cs typeface="Century Gothic"/>
              </a:rPr>
              <a:t>Your EAPF pension is called a </a:t>
            </a:r>
            <a:r>
              <a:rPr lang="en-GB" sz="1800" b="1" dirty="0" smtClean="0">
                <a:latin typeface="Century Gothic"/>
                <a:cs typeface="Century Gothic"/>
              </a:rPr>
              <a:t>defined benefit </a:t>
            </a:r>
            <a:r>
              <a:rPr lang="en-GB" sz="1800" dirty="0" smtClean="0">
                <a:latin typeface="Century Gothic"/>
                <a:cs typeface="Century Gothic"/>
              </a:rPr>
              <a:t>arrangement and is unaffected by these changes.</a:t>
            </a:r>
          </a:p>
          <a:p>
            <a:pPr algn="l" eaLnBrk="0" hangingPunct="0">
              <a:lnSpc>
                <a:spcPct val="150000"/>
              </a:lnSpc>
              <a:spcBef>
                <a:spcPct val="20000"/>
              </a:spcBef>
            </a:pPr>
            <a:endParaRPr lang="en-GB" sz="1600" dirty="0" smtClean="0">
              <a:latin typeface="Century Gothic"/>
              <a:cs typeface="Century Gothic"/>
            </a:endParaRPr>
          </a:p>
          <a:p>
            <a:pPr algn="l" eaLnBrk="0" hangingPunct="0">
              <a:lnSpc>
                <a:spcPct val="150000"/>
              </a:lnSpc>
              <a:spcBef>
                <a:spcPct val="20000"/>
              </a:spcBef>
            </a:pPr>
            <a:endParaRPr lang="en-GB" sz="16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Tree>
    <p:extLst>
      <p:ext uri="{BB962C8B-B14F-4D97-AF65-F5344CB8AC3E}">
        <p14:creationId xmlns:p14="http://schemas.microsoft.com/office/powerpoint/2010/main" xmlns="" val="951525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19999" y="989999"/>
            <a:ext cx="8119199" cy="593141"/>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4467A"/>
                </a:solidFill>
                <a:latin typeface="Century Gothic"/>
                <a:cs typeface="Century Gothic"/>
              </a:rPr>
              <a:t>New pension rules</a:t>
            </a:r>
            <a:endParaRPr lang="en-US" sz="3200" b="1" spc="-70" dirty="0">
              <a:solidFill>
                <a:srgbClr val="14467A"/>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19999" y="1583140"/>
            <a:ext cx="7704002" cy="3681102"/>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eaLnBrk="0" hangingPunct="0">
              <a:spcBef>
                <a:spcPct val="20000"/>
              </a:spcBef>
            </a:pPr>
            <a:r>
              <a:rPr lang="en-GB" sz="1800" dirty="0" smtClean="0">
                <a:latin typeface="Century Gothic"/>
                <a:cs typeface="Century Gothic"/>
              </a:rPr>
              <a:t>From April 2015, if you want to transfer your EAPF benefits to a defined contribution scheme you need to:</a:t>
            </a:r>
          </a:p>
          <a:p>
            <a:pPr algn="l" eaLnBrk="0" hangingPunct="0">
              <a:spcBef>
                <a:spcPct val="20000"/>
              </a:spcBef>
            </a:pPr>
            <a:endParaRPr lang="en-GB" sz="1800" dirty="0" smtClean="0">
              <a:latin typeface="Century Gothic"/>
              <a:cs typeface="Century Gothic"/>
            </a:endParaRPr>
          </a:p>
          <a:p>
            <a:pPr algn="l" eaLnBrk="0" hangingPunct="0">
              <a:spcBef>
                <a:spcPts val="0"/>
              </a:spcBef>
              <a:buFont typeface="Arial" pitchFamily="34" charset="0"/>
              <a:buChar char="•"/>
            </a:pPr>
            <a:r>
              <a:rPr lang="en-GB" sz="1800" dirty="0" smtClean="0">
                <a:latin typeface="Century Gothic"/>
                <a:cs typeface="Century Gothic"/>
              </a:rPr>
              <a:t>	Take (and pay for) independent advice from a FCA authorised 	advisor if the value of your pension pot is £30,000+</a:t>
            </a:r>
          </a:p>
          <a:p>
            <a:pPr algn="l" eaLnBrk="0" hangingPunct="0">
              <a:spcBef>
                <a:spcPts val="0"/>
              </a:spcBef>
              <a:buFont typeface="Arial" pitchFamily="34" charset="0"/>
              <a:buChar char="•"/>
            </a:pPr>
            <a:endParaRPr lang="en-GB" sz="1800" dirty="0" smtClean="0">
              <a:latin typeface="Century Gothic"/>
              <a:cs typeface="Century Gothic"/>
            </a:endParaRPr>
          </a:p>
          <a:p>
            <a:pPr marL="450850" indent="-450850" algn="l" eaLnBrk="0" hangingPunct="0">
              <a:spcBef>
                <a:spcPts val="0"/>
              </a:spcBef>
              <a:buFont typeface="Arial" pitchFamily="34" charset="0"/>
              <a:buChar char="•"/>
            </a:pPr>
            <a:r>
              <a:rPr lang="en-GB" sz="1800" dirty="0" smtClean="0">
                <a:latin typeface="Century Gothic"/>
                <a:cs typeface="Century Gothic"/>
              </a:rPr>
              <a:t> Provide evidence that you have taken this advice</a:t>
            </a:r>
          </a:p>
          <a:p>
            <a:pPr algn="l" eaLnBrk="0" hangingPunct="0">
              <a:lnSpc>
                <a:spcPct val="150000"/>
              </a:lnSpc>
              <a:spcBef>
                <a:spcPct val="20000"/>
              </a:spcBef>
            </a:pPr>
            <a:endParaRPr lang="en-GB" sz="1800" dirty="0" smtClean="0">
              <a:latin typeface="Century Gothic"/>
              <a:cs typeface="Century Gothic"/>
            </a:endParaRPr>
          </a:p>
          <a:p>
            <a:pPr algn="l" defTabSz="236538" eaLnBrk="0" hangingPunct="0">
              <a:spcBef>
                <a:spcPct val="20000"/>
              </a:spcBef>
              <a:tabLst>
                <a:tab pos="8253413" algn="l"/>
              </a:tabLst>
            </a:pPr>
            <a:r>
              <a:rPr lang="en-GB" sz="1800" dirty="0" smtClean="0">
                <a:latin typeface="Century Gothic"/>
                <a:cs typeface="Century Gothic"/>
              </a:rPr>
              <a:t>You do not need to take financial  advice if your pension pot is under £30,000 but we would recommend that you do this.</a:t>
            </a:r>
          </a:p>
          <a:p>
            <a:pPr algn="l" defTabSz="236538" eaLnBrk="0" hangingPunct="0">
              <a:spcBef>
                <a:spcPct val="20000"/>
              </a:spcBef>
              <a:tabLst>
                <a:tab pos="8253413" algn="l"/>
              </a:tabLst>
            </a:pPr>
            <a:endParaRPr lang="en-GB" sz="1800" dirty="0" smtClean="0">
              <a:latin typeface="Century Gothic"/>
              <a:cs typeface="Century Gothic"/>
            </a:endParaRPr>
          </a:p>
          <a:p>
            <a:pPr algn="l" defTabSz="236538" eaLnBrk="0" hangingPunct="0">
              <a:spcBef>
                <a:spcPct val="20000"/>
              </a:spcBef>
              <a:tabLst>
                <a:tab pos="8253413" algn="l"/>
              </a:tabLst>
            </a:pPr>
            <a:r>
              <a:rPr lang="en-GB" sz="1800" dirty="0" smtClean="0">
                <a:latin typeface="Century Gothic"/>
                <a:cs typeface="Century Gothic"/>
              </a:rPr>
              <a:t>Pension scammers are on the increase!</a:t>
            </a:r>
          </a:p>
          <a:p>
            <a:pPr algn="l" eaLnBrk="0" hangingPunct="0">
              <a:lnSpc>
                <a:spcPct val="150000"/>
              </a:lnSpc>
              <a:spcBef>
                <a:spcPct val="20000"/>
              </a:spcBef>
            </a:pPr>
            <a:endParaRPr lang="en-GB" sz="1800" dirty="0" smtClean="0">
              <a:latin typeface="Century Gothic"/>
              <a:cs typeface="Century Gothic"/>
            </a:endParaRPr>
          </a:p>
          <a:p>
            <a:pPr algn="l" eaLnBrk="0" hangingPunct="0">
              <a:lnSpc>
                <a:spcPct val="150000"/>
              </a:lnSpc>
              <a:spcBef>
                <a:spcPct val="20000"/>
              </a:spcBef>
            </a:pPr>
            <a:endParaRPr lang="en-GB" sz="18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pic>
        <p:nvPicPr>
          <p:cNvPr id="11" name="Picture 10" descr="Pension scams. Don't get stung."/>
          <p:cNvPicPr/>
          <p:nvPr/>
        </p:nvPicPr>
        <p:blipFill>
          <a:blip r:embed="rId5" cstate="print"/>
          <a:srcRect/>
          <a:stretch>
            <a:fillRect/>
          </a:stretch>
        </p:blipFill>
        <p:spPr bwMode="auto">
          <a:xfrm>
            <a:off x="5418161" y="4790364"/>
            <a:ext cx="3725839" cy="1198915"/>
          </a:xfrm>
          <a:prstGeom prst="rect">
            <a:avLst/>
          </a:prstGeom>
          <a:noFill/>
          <a:ln w="9525">
            <a:noFill/>
            <a:miter lim="800000"/>
            <a:headEnd/>
            <a:tailEnd/>
          </a:ln>
        </p:spPr>
      </p:pic>
    </p:spTree>
    <p:extLst>
      <p:ext uri="{BB962C8B-B14F-4D97-AF65-F5344CB8AC3E}">
        <p14:creationId xmlns:p14="http://schemas.microsoft.com/office/powerpoint/2010/main" xmlns="" val="951525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720760"/>
            <a:ext cx="7578576" cy="507539"/>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4467A"/>
                </a:solidFill>
                <a:latin typeface="Century Gothic"/>
                <a:cs typeface="Century Gothic"/>
              </a:rPr>
              <a:t>Taking control</a:t>
            </a:r>
            <a:endParaRPr lang="en-US" sz="3200" b="1" spc="-70" dirty="0">
              <a:solidFill>
                <a:srgbClr val="14467A"/>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graphicFrame>
        <p:nvGraphicFramePr>
          <p:cNvPr id="13" name="Table 12"/>
          <p:cNvGraphicFramePr>
            <a:graphicFrameLocks noGrp="1"/>
          </p:cNvGraphicFramePr>
          <p:nvPr/>
        </p:nvGraphicFramePr>
        <p:xfrm>
          <a:off x="720000" y="1446663"/>
          <a:ext cx="7704001" cy="4148839"/>
        </p:xfrm>
        <a:graphic>
          <a:graphicData uri="http://schemas.openxmlformats.org/drawingml/2006/table">
            <a:tbl>
              <a:tblPr/>
              <a:tblGrid>
                <a:gridCol w="1627415"/>
                <a:gridCol w="2156346"/>
                <a:gridCol w="2059111"/>
                <a:gridCol w="1861129"/>
              </a:tblGrid>
              <a:tr h="586854">
                <a:tc>
                  <a:txBody>
                    <a:bodyPr/>
                    <a:lstStyle/>
                    <a:p>
                      <a:pPr algn="ctr">
                        <a:lnSpc>
                          <a:spcPct val="115000"/>
                        </a:lnSpc>
                        <a:spcAft>
                          <a:spcPts val="0"/>
                        </a:spcAft>
                      </a:pPr>
                      <a:endParaRPr lang="en-GB" sz="1600" dirty="0">
                        <a:solidFill>
                          <a:srgbClr val="133669"/>
                        </a:solidFill>
                        <a:effectLst/>
                        <a:latin typeface="Century Gothic" pitchFamily="34" charset="0"/>
                        <a:ea typeface="Calibri"/>
                        <a:cs typeface="Times New Roman"/>
                      </a:endParaRPr>
                    </a:p>
                  </a:txBody>
                  <a:tcPr marL="51758" marR="51758" marT="71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gn="ctr">
                        <a:lnSpc>
                          <a:spcPct val="115000"/>
                        </a:lnSpc>
                        <a:spcAft>
                          <a:spcPts val="0"/>
                        </a:spcAft>
                      </a:pPr>
                      <a:r>
                        <a:rPr lang="en-GB" sz="1600" b="1" kern="1200" dirty="0" smtClean="0">
                          <a:solidFill>
                            <a:srgbClr val="133669"/>
                          </a:solidFill>
                          <a:effectLst/>
                          <a:latin typeface="Century Gothic" pitchFamily="34" charset="0"/>
                          <a:ea typeface="Times New Roman"/>
                          <a:cs typeface="Calibri"/>
                        </a:rPr>
                        <a:t>AVC</a:t>
                      </a:r>
                      <a:endParaRPr lang="en-GB" sz="1600" dirty="0">
                        <a:solidFill>
                          <a:srgbClr val="133669"/>
                        </a:solidFill>
                        <a:effectLst/>
                        <a:latin typeface="Century Gothic" pitchFamily="34" charset="0"/>
                        <a:ea typeface="Calibri"/>
                        <a:cs typeface="Times New Roman"/>
                      </a:endParaRPr>
                    </a:p>
                  </a:txBody>
                  <a:tcPr marL="51758" marR="51758" marT="71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gn="ctr">
                        <a:lnSpc>
                          <a:spcPct val="115000"/>
                        </a:lnSpc>
                        <a:spcAft>
                          <a:spcPts val="0"/>
                        </a:spcAft>
                      </a:pPr>
                      <a:r>
                        <a:rPr lang="en-GB" sz="1600" b="1" kern="1200" dirty="0" smtClean="0">
                          <a:solidFill>
                            <a:srgbClr val="133669"/>
                          </a:solidFill>
                          <a:effectLst/>
                          <a:latin typeface="Century Gothic" pitchFamily="34" charset="0"/>
                          <a:ea typeface="Times New Roman"/>
                          <a:cs typeface="Calibri"/>
                        </a:rPr>
                        <a:t>APC (extra)</a:t>
                      </a:r>
                      <a:endParaRPr lang="en-GB" sz="1600" dirty="0">
                        <a:solidFill>
                          <a:srgbClr val="133669"/>
                        </a:solidFill>
                        <a:effectLst/>
                        <a:latin typeface="Century Gothic" pitchFamily="34" charset="0"/>
                        <a:ea typeface="Calibri"/>
                        <a:cs typeface="Times New Roman"/>
                      </a:endParaRPr>
                    </a:p>
                  </a:txBody>
                  <a:tcPr marL="51758" marR="51758" marT="71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gn="ctr">
                        <a:lnSpc>
                          <a:spcPct val="115000"/>
                        </a:lnSpc>
                        <a:spcAft>
                          <a:spcPts val="0"/>
                        </a:spcAft>
                      </a:pPr>
                      <a:r>
                        <a:rPr lang="en-GB" sz="1600" b="1" kern="1200" dirty="0" smtClean="0">
                          <a:solidFill>
                            <a:srgbClr val="133669"/>
                          </a:solidFill>
                          <a:effectLst/>
                          <a:latin typeface="Century Gothic" pitchFamily="34" charset="0"/>
                          <a:ea typeface="Times New Roman"/>
                          <a:cs typeface="Calibri"/>
                        </a:rPr>
                        <a:t>APC (</a:t>
                      </a:r>
                      <a:r>
                        <a:rPr lang="en-GB" sz="1600" b="1" kern="1200" dirty="0" smtClean="0">
                          <a:solidFill>
                            <a:srgbClr val="133669"/>
                          </a:solidFill>
                          <a:effectLst/>
                          <a:latin typeface="Century Gothic" pitchFamily="34" charset="0"/>
                          <a:ea typeface="Times New Roman"/>
                          <a:cs typeface="Calibri"/>
                        </a:rPr>
                        <a:t>lost)</a:t>
                      </a:r>
                      <a:endParaRPr lang="en-GB" sz="1600" dirty="0">
                        <a:solidFill>
                          <a:srgbClr val="133669"/>
                        </a:solidFill>
                        <a:effectLst/>
                        <a:latin typeface="Century Gothic" pitchFamily="34" charset="0"/>
                        <a:ea typeface="Calibri"/>
                        <a:cs typeface="Times New Roman"/>
                      </a:endParaRPr>
                    </a:p>
                  </a:txBody>
                  <a:tcPr marL="69011" marR="69011" marT="34506" marB="345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r>
              <a:tr h="6372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kern="1200" dirty="0" smtClean="0">
                          <a:solidFill>
                            <a:srgbClr val="133669"/>
                          </a:solidFill>
                          <a:effectLst/>
                          <a:latin typeface="Century Gothic" pitchFamily="34" charset="0"/>
                          <a:ea typeface="Times New Roman"/>
                          <a:cs typeface="Calibri"/>
                        </a:rPr>
                        <a:t>Benefit</a:t>
                      </a:r>
                      <a:r>
                        <a:rPr lang="en-GB" sz="1600" b="1" kern="1200" baseline="0" dirty="0" smtClean="0">
                          <a:solidFill>
                            <a:srgbClr val="133669"/>
                          </a:solidFill>
                          <a:effectLst/>
                          <a:latin typeface="Century Gothic" pitchFamily="34" charset="0"/>
                          <a:ea typeface="Times New Roman"/>
                          <a:cs typeface="Calibri"/>
                        </a:rPr>
                        <a:t> type</a:t>
                      </a:r>
                      <a:endParaRPr lang="en-GB" sz="1600" dirty="0" smtClean="0">
                        <a:solidFill>
                          <a:srgbClr val="133669"/>
                        </a:solidFill>
                        <a:effectLst/>
                        <a:latin typeface="Century Gothic" pitchFamily="34" charset="0"/>
                        <a:ea typeface="Calibri"/>
                        <a:cs typeface="Times New Roman"/>
                      </a:endParaRPr>
                    </a:p>
                    <a:p>
                      <a:pPr algn="l">
                        <a:lnSpc>
                          <a:spcPct val="100000"/>
                        </a:lnSpc>
                        <a:spcAft>
                          <a:spcPts val="0"/>
                        </a:spcAft>
                      </a:pPr>
                      <a:endParaRPr lang="en-GB" sz="1600" dirty="0">
                        <a:latin typeface="Century Gothic" pitchFamily="34" charset="0"/>
                        <a:ea typeface="Calibri"/>
                        <a:cs typeface="Times New Roman"/>
                      </a:endParaRPr>
                    </a:p>
                  </a:txBody>
                  <a:tcPr marL="51758" marR="51758" marT="71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GB" sz="1600" dirty="0" smtClean="0">
                          <a:latin typeface="Century Gothic" pitchFamily="34" charset="0"/>
                          <a:ea typeface="Calibri"/>
                          <a:cs typeface="Times New Roman"/>
                        </a:rPr>
                        <a:t>Value of contributions and investments</a:t>
                      </a:r>
                      <a:endParaRPr lang="en-GB" sz="1600" dirty="0">
                        <a:latin typeface="Century Gothic" pitchFamily="34" charset="0"/>
                        <a:ea typeface="Calibri"/>
                        <a:cs typeface="Times New Roman"/>
                      </a:endParaRPr>
                    </a:p>
                  </a:txBody>
                  <a:tcPr marL="51758" marR="51758" marT="71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GB" sz="1600" dirty="0" smtClean="0">
                          <a:latin typeface="Century Gothic" pitchFamily="34" charset="0"/>
                          <a:ea typeface="Calibri"/>
                          <a:cs typeface="Times New Roman"/>
                        </a:rPr>
                        <a:t>Guaranteed pension</a:t>
                      </a:r>
                      <a:endParaRPr lang="en-GB" sz="1600" dirty="0">
                        <a:latin typeface="Century Gothic" pitchFamily="34" charset="0"/>
                        <a:ea typeface="Calibri"/>
                        <a:cs typeface="Times New Roman"/>
                      </a:endParaRPr>
                    </a:p>
                  </a:txBody>
                  <a:tcPr marL="51758" marR="51758" marT="71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latin typeface="Century Gothic" pitchFamily="34" charset="0"/>
                          <a:ea typeface="Calibri"/>
                          <a:cs typeface="Times New Roman"/>
                        </a:rPr>
                        <a:t>Guaranteed pension</a:t>
                      </a:r>
                    </a:p>
                  </a:txBody>
                  <a:tcPr marL="51758" marR="51758" marT="71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600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kern="1200" dirty="0" smtClean="0">
                          <a:solidFill>
                            <a:srgbClr val="133669"/>
                          </a:solidFill>
                          <a:effectLst/>
                          <a:latin typeface="Century Gothic" pitchFamily="34" charset="0"/>
                          <a:ea typeface="Times New Roman"/>
                          <a:cs typeface="Calibri"/>
                        </a:rPr>
                        <a:t>Advantages</a:t>
                      </a:r>
                      <a:endParaRPr lang="en-GB" sz="1600" dirty="0" smtClean="0">
                        <a:solidFill>
                          <a:srgbClr val="133669"/>
                        </a:solidFill>
                        <a:effectLst/>
                        <a:latin typeface="Century Gothic" pitchFamily="34" charset="0"/>
                        <a:ea typeface="Calibri"/>
                        <a:cs typeface="Times New Roman"/>
                      </a:endParaRPr>
                    </a:p>
                    <a:p>
                      <a:pPr algn="l">
                        <a:lnSpc>
                          <a:spcPct val="100000"/>
                        </a:lnSpc>
                        <a:spcAft>
                          <a:spcPts val="0"/>
                        </a:spcAft>
                      </a:pPr>
                      <a:endParaRPr lang="en-GB" sz="1600" dirty="0">
                        <a:latin typeface="Century Gothic" pitchFamily="34" charset="0"/>
                        <a:ea typeface="Calibri"/>
                        <a:cs typeface="Times New Roman"/>
                      </a:endParaRPr>
                    </a:p>
                  </a:txBody>
                  <a:tcPr marL="51758" marR="51758" marT="71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gn="l">
                        <a:lnSpc>
                          <a:spcPct val="100000"/>
                        </a:lnSpc>
                        <a:spcAft>
                          <a:spcPts val="0"/>
                        </a:spcAft>
                      </a:pPr>
                      <a:r>
                        <a:rPr lang="en-GB" sz="1600" dirty="0" smtClean="0">
                          <a:latin typeface="Century Gothic" pitchFamily="34" charset="0"/>
                          <a:ea typeface="Calibri"/>
                          <a:cs typeface="Times New Roman"/>
                        </a:rPr>
                        <a:t>Flexible contributions</a:t>
                      </a:r>
                    </a:p>
                    <a:p>
                      <a:pPr algn="l">
                        <a:lnSpc>
                          <a:spcPct val="100000"/>
                        </a:lnSpc>
                        <a:spcAft>
                          <a:spcPts val="0"/>
                        </a:spcAft>
                      </a:pPr>
                      <a:r>
                        <a:rPr lang="en-GB" sz="1600" dirty="0" smtClean="0">
                          <a:latin typeface="Century Gothic" pitchFamily="34" charset="0"/>
                          <a:ea typeface="Calibri"/>
                          <a:cs typeface="Times New Roman"/>
                        </a:rPr>
                        <a:t>100% tax free cash*</a:t>
                      </a:r>
                    </a:p>
                    <a:p>
                      <a:pPr algn="l">
                        <a:lnSpc>
                          <a:spcPct val="100000"/>
                        </a:lnSpc>
                        <a:spcAft>
                          <a:spcPts val="0"/>
                        </a:spcAft>
                      </a:pPr>
                      <a:r>
                        <a:rPr lang="en-GB" sz="1600" dirty="0" smtClean="0">
                          <a:latin typeface="Century Gothic" pitchFamily="34" charset="0"/>
                          <a:ea typeface="Calibri"/>
                          <a:cs typeface="Times New Roman"/>
                        </a:rPr>
                        <a:t>Flexible benefits***</a:t>
                      </a:r>
                      <a:endParaRPr lang="en-GB" sz="1600" dirty="0">
                        <a:latin typeface="Century Gothic" pitchFamily="34" charset="0"/>
                        <a:ea typeface="Calibri"/>
                        <a:cs typeface="Times New Roman"/>
                      </a:endParaRPr>
                    </a:p>
                  </a:txBody>
                  <a:tcPr marL="51758" marR="51758" marT="71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gn="l">
                        <a:lnSpc>
                          <a:spcPct val="100000"/>
                        </a:lnSpc>
                      </a:pPr>
                      <a:r>
                        <a:rPr lang="en-GB" sz="1600" dirty="0" smtClean="0">
                          <a:latin typeface="Century Gothic" pitchFamily="34" charset="0"/>
                          <a:ea typeface="Times New Roman"/>
                          <a:cs typeface="Times New Roman"/>
                        </a:rPr>
                        <a:t>Additional </a:t>
                      </a:r>
                      <a:r>
                        <a:rPr lang="en-GB" sz="1600" baseline="0" dirty="0" smtClean="0">
                          <a:latin typeface="Century Gothic" pitchFamily="34" charset="0"/>
                          <a:ea typeface="Times New Roman"/>
                          <a:cs typeface="Times New Roman"/>
                        </a:rPr>
                        <a:t>pension</a:t>
                      </a:r>
                      <a:endParaRPr lang="en-GB" sz="1600" dirty="0" smtClean="0">
                        <a:latin typeface="Century Gothic" pitchFamily="34" charset="0"/>
                        <a:ea typeface="Times New Roman"/>
                        <a:cs typeface="Times New Roman"/>
                      </a:endParaRPr>
                    </a:p>
                    <a:p>
                      <a:pPr algn="l">
                        <a:lnSpc>
                          <a:spcPct val="100000"/>
                        </a:lnSpc>
                      </a:pPr>
                      <a:r>
                        <a:rPr lang="en-GB" sz="1600" dirty="0" smtClean="0">
                          <a:latin typeface="Century Gothic" pitchFamily="34" charset="0"/>
                          <a:ea typeface="Times New Roman"/>
                          <a:cs typeface="Times New Roman"/>
                        </a:rPr>
                        <a:t>Inflation proofed</a:t>
                      </a:r>
                    </a:p>
                    <a:p>
                      <a:pPr algn="l">
                        <a:lnSpc>
                          <a:spcPct val="100000"/>
                        </a:lnSpc>
                      </a:pPr>
                      <a:r>
                        <a:rPr lang="en-GB" sz="1600" dirty="0" smtClean="0">
                          <a:latin typeface="Century Gothic" pitchFamily="34" charset="0"/>
                          <a:ea typeface="Times New Roman"/>
                          <a:cs typeface="Times New Roman"/>
                        </a:rPr>
                        <a:t>Ill health cover</a:t>
                      </a:r>
                      <a:endParaRPr lang="en-GB" sz="1600" dirty="0">
                        <a:latin typeface="Century Gothic" pitchFamily="34" charset="0"/>
                        <a:ea typeface="Times New Roman"/>
                        <a:cs typeface="Times New Roman"/>
                      </a:endParaRPr>
                    </a:p>
                  </a:txBody>
                  <a:tcPr marL="51758" marR="51758" marT="71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latin typeface="Century Gothic" pitchFamily="34" charset="0"/>
                          <a:ea typeface="Times New Roman"/>
                          <a:cs typeface="Times New Roman"/>
                        </a:rPr>
                        <a:t>ER contributes 2/3rds</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latin typeface="Century Gothic" pitchFamily="34" charset="0"/>
                          <a:ea typeface="Times New Roman"/>
                          <a:cs typeface="Times New Roman"/>
                        </a:rPr>
                        <a:t>Additional pension</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latin typeface="Century Gothic" pitchFamily="34" charset="0"/>
                          <a:ea typeface="Times New Roman"/>
                          <a:cs typeface="Times New Roman"/>
                        </a:rPr>
                        <a:t>Inflation proofed</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latin typeface="Century Gothic" pitchFamily="34" charset="0"/>
                          <a:ea typeface="Times New Roman"/>
                          <a:cs typeface="Times New Roman"/>
                        </a:rPr>
                        <a:t>Ill health cover</a:t>
                      </a:r>
                    </a:p>
                  </a:txBody>
                  <a:tcPr marL="51758" marR="51758" marT="71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r>
              <a:tr h="5595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kern="1200" dirty="0" smtClean="0">
                          <a:solidFill>
                            <a:srgbClr val="133669"/>
                          </a:solidFill>
                          <a:effectLst/>
                          <a:latin typeface="Century Gothic" pitchFamily="34" charset="0"/>
                          <a:ea typeface="Times New Roman"/>
                          <a:cs typeface="Calibri"/>
                        </a:rPr>
                        <a:t>Disadvantages</a:t>
                      </a:r>
                      <a:endParaRPr lang="en-GB" sz="1600" dirty="0" smtClean="0">
                        <a:solidFill>
                          <a:srgbClr val="133669"/>
                        </a:solidFill>
                        <a:effectLst/>
                        <a:latin typeface="Century Gothic" pitchFamily="34" charset="0"/>
                        <a:ea typeface="Calibri"/>
                        <a:cs typeface="Times New Roman"/>
                      </a:endParaRPr>
                    </a:p>
                    <a:p>
                      <a:pPr algn="l">
                        <a:lnSpc>
                          <a:spcPct val="100000"/>
                        </a:lnSpc>
                        <a:spcAft>
                          <a:spcPts val="0"/>
                        </a:spcAft>
                      </a:pPr>
                      <a:endParaRPr lang="en-GB" sz="1600" dirty="0">
                        <a:latin typeface="Century Gothic" pitchFamily="34" charset="0"/>
                        <a:ea typeface="Calibri"/>
                        <a:cs typeface="Times New Roman"/>
                      </a:endParaRPr>
                    </a:p>
                  </a:txBody>
                  <a:tcPr marL="51758" marR="51758" marT="71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GB" sz="1600" dirty="0" smtClean="0">
                          <a:latin typeface="Century Gothic" pitchFamily="34" charset="0"/>
                          <a:ea typeface="Calibri"/>
                          <a:cs typeface="Times New Roman"/>
                        </a:rPr>
                        <a:t>Few guarantees</a:t>
                      </a:r>
                      <a:endParaRPr lang="en-GB" sz="1600" dirty="0">
                        <a:latin typeface="Century Gothic" pitchFamily="34" charset="0"/>
                        <a:ea typeface="Calibri"/>
                        <a:cs typeface="Times New Roman"/>
                      </a:endParaRPr>
                    </a:p>
                  </a:txBody>
                  <a:tcPr marL="51758" marR="51758" marT="71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GB" sz="1600" dirty="0" smtClean="0">
                          <a:latin typeface="Century Gothic" pitchFamily="34" charset="0"/>
                          <a:ea typeface="Calibri"/>
                          <a:cs typeface="Times New Roman"/>
                        </a:rPr>
                        <a:t>Potentially</a:t>
                      </a:r>
                      <a:r>
                        <a:rPr lang="en-GB" sz="1600" baseline="0" dirty="0" smtClean="0">
                          <a:latin typeface="Century Gothic" pitchFamily="34" charset="0"/>
                          <a:ea typeface="Calibri"/>
                          <a:cs typeface="Times New Roman"/>
                        </a:rPr>
                        <a:t> e</a:t>
                      </a:r>
                      <a:r>
                        <a:rPr lang="en-GB" sz="1600" dirty="0" smtClean="0">
                          <a:latin typeface="Century Gothic" pitchFamily="34" charset="0"/>
                          <a:ea typeface="Calibri"/>
                          <a:cs typeface="Times New Roman"/>
                        </a:rPr>
                        <a:t>xpensive</a:t>
                      </a:r>
                    </a:p>
                    <a:p>
                      <a:pPr algn="l">
                        <a:lnSpc>
                          <a:spcPct val="100000"/>
                        </a:lnSpc>
                        <a:spcAft>
                          <a:spcPts val="0"/>
                        </a:spcAft>
                      </a:pPr>
                      <a:r>
                        <a:rPr lang="en-GB" sz="1600" dirty="0" smtClean="0">
                          <a:latin typeface="Century Gothic" pitchFamily="34" charset="0"/>
                          <a:ea typeface="Calibri"/>
                          <a:cs typeface="Times New Roman"/>
                        </a:rPr>
                        <a:t>Inflexible</a:t>
                      </a:r>
                      <a:endParaRPr lang="en-GB" sz="1600" dirty="0">
                        <a:latin typeface="Century Gothic" pitchFamily="34" charset="0"/>
                        <a:ea typeface="Calibri"/>
                        <a:cs typeface="Times New Roman"/>
                      </a:endParaRPr>
                    </a:p>
                  </a:txBody>
                  <a:tcPr marL="51758" marR="51758" marT="71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0000"/>
                        </a:lnSpc>
                        <a:spcAft>
                          <a:spcPts val="0"/>
                        </a:spcAft>
                      </a:pPr>
                      <a:r>
                        <a:rPr lang="en-GB" sz="1600" dirty="0" smtClean="0">
                          <a:latin typeface="Century Gothic" pitchFamily="34" charset="0"/>
                          <a:ea typeface="Calibri"/>
                          <a:cs typeface="Times New Roman"/>
                        </a:rPr>
                        <a:t>Inflexible</a:t>
                      </a:r>
                      <a:endParaRPr lang="en-GB" sz="1600" dirty="0">
                        <a:latin typeface="Century Gothic" pitchFamily="34" charset="0"/>
                        <a:ea typeface="Calibri"/>
                        <a:cs typeface="Times New Roman"/>
                      </a:endParaRPr>
                    </a:p>
                  </a:txBody>
                  <a:tcPr marL="51758" marR="51758" marT="71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4338">
                <a:tc>
                  <a:txBody>
                    <a:bodyPr/>
                    <a:lstStyle/>
                    <a:p>
                      <a:pPr algn="l">
                        <a:lnSpc>
                          <a:spcPct val="115000"/>
                        </a:lnSpc>
                        <a:spcAft>
                          <a:spcPts val="0"/>
                        </a:spcAft>
                      </a:pPr>
                      <a:r>
                        <a:rPr lang="en-GB" sz="1600" b="1" dirty="0" smtClean="0">
                          <a:solidFill>
                            <a:srgbClr val="133669"/>
                          </a:solidFill>
                          <a:latin typeface="Century Gothic" pitchFamily="34" charset="0"/>
                          <a:ea typeface="Calibri"/>
                          <a:cs typeface="Times New Roman"/>
                        </a:rPr>
                        <a:t>Contribution</a:t>
                      </a:r>
                      <a:r>
                        <a:rPr lang="en-GB" sz="1600" b="1" baseline="0" dirty="0" smtClean="0">
                          <a:solidFill>
                            <a:srgbClr val="133669"/>
                          </a:solidFill>
                          <a:latin typeface="Century Gothic" pitchFamily="34" charset="0"/>
                          <a:ea typeface="Calibri"/>
                          <a:cs typeface="Times New Roman"/>
                        </a:rPr>
                        <a:t> limits</a:t>
                      </a:r>
                      <a:endParaRPr lang="en-GB" sz="1600" b="1" dirty="0">
                        <a:solidFill>
                          <a:srgbClr val="133669"/>
                        </a:solidFill>
                        <a:latin typeface="Century Gothic" pitchFamily="34" charset="0"/>
                        <a:ea typeface="Calibri"/>
                        <a:cs typeface="Times New Roman"/>
                      </a:endParaRPr>
                    </a:p>
                  </a:txBody>
                  <a:tcPr marL="51758" marR="51758" marT="71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gn="l">
                        <a:lnSpc>
                          <a:spcPct val="115000"/>
                        </a:lnSpc>
                        <a:spcAft>
                          <a:spcPts val="0"/>
                        </a:spcAft>
                      </a:pPr>
                      <a:r>
                        <a:rPr lang="en-GB" sz="1600" dirty="0" smtClean="0">
                          <a:latin typeface="Century Gothic" pitchFamily="34" charset="0"/>
                          <a:ea typeface="Calibri"/>
                          <a:cs typeface="Times New Roman"/>
                        </a:rPr>
                        <a:t>100% gross pay**</a:t>
                      </a:r>
                      <a:endParaRPr lang="en-GB" sz="1600" dirty="0">
                        <a:latin typeface="Century Gothic" pitchFamily="34" charset="0"/>
                        <a:ea typeface="Calibri"/>
                        <a:cs typeface="Times New Roman"/>
                      </a:endParaRPr>
                    </a:p>
                  </a:txBody>
                  <a:tcPr marL="51758" marR="51758" marT="71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gn="l">
                        <a:lnSpc>
                          <a:spcPct val="115000"/>
                        </a:lnSpc>
                        <a:spcAft>
                          <a:spcPts val="0"/>
                        </a:spcAft>
                      </a:pPr>
                      <a:r>
                        <a:rPr lang="en-GB" sz="1600" dirty="0" smtClean="0">
                          <a:latin typeface="Century Gothic" pitchFamily="34" charset="0"/>
                          <a:ea typeface="Calibri"/>
                          <a:cs typeface="Times New Roman"/>
                        </a:rPr>
                        <a:t>£6,675</a:t>
                      </a:r>
                      <a:r>
                        <a:rPr lang="en-GB" sz="1600" baseline="0" dirty="0" smtClean="0">
                          <a:latin typeface="Century Gothic" pitchFamily="34" charset="0"/>
                          <a:ea typeface="Calibri"/>
                          <a:cs typeface="Times New Roman"/>
                        </a:rPr>
                        <a:t> total extra pension</a:t>
                      </a:r>
                      <a:endParaRPr lang="en-GB" sz="1600" dirty="0">
                        <a:latin typeface="Century Gothic" pitchFamily="34" charset="0"/>
                        <a:ea typeface="Calibri"/>
                        <a:cs typeface="Times New Roman"/>
                      </a:endParaRPr>
                    </a:p>
                  </a:txBody>
                  <a:tcPr marL="51758" marR="51758" marT="71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gn="l">
                        <a:lnSpc>
                          <a:spcPct val="115000"/>
                        </a:lnSpc>
                        <a:spcAft>
                          <a:spcPts val="0"/>
                        </a:spcAft>
                      </a:pPr>
                      <a:r>
                        <a:rPr lang="en-GB" sz="1600" dirty="0" smtClean="0">
                          <a:latin typeface="Century Gothic" pitchFamily="34" charset="0"/>
                          <a:ea typeface="Calibri"/>
                          <a:cs typeface="Times New Roman"/>
                        </a:rPr>
                        <a:t>Amount of lost pension</a:t>
                      </a:r>
                      <a:endParaRPr lang="en-GB" sz="1600" dirty="0">
                        <a:latin typeface="Century Gothic" pitchFamily="34" charset="0"/>
                        <a:ea typeface="Calibri"/>
                        <a:cs typeface="Times New Roman"/>
                      </a:endParaRPr>
                    </a:p>
                  </a:txBody>
                  <a:tcPr marL="51758" marR="51758" marT="71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r>
            </a:tbl>
          </a:graphicData>
        </a:graphic>
      </p:graphicFrame>
      <p:sp>
        <p:nvSpPr>
          <p:cNvPr id="15" name="TextBox 14"/>
          <p:cNvSpPr txBox="1"/>
          <p:nvPr/>
        </p:nvSpPr>
        <p:spPr>
          <a:xfrm>
            <a:off x="720000" y="5788262"/>
            <a:ext cx="7704001" cy="646331"/>
          </a:xfrm>
          <a:prstGeom prst="rect">
            <a:avLst/>
          </a:prstGeom>
          <a:noFill/>
        </p:spPr>
        <p:txBody>
          <a:bodyPr wrap="square" rtlCol="0">
            <a:spAutoFit/>
          </a:bodyPr>
          <a:lstStyle/>
          <a:p>
            <a:r>
              <a:rPr lang="en-US" sz="1200" dirty="0" smtClean="0">
                <a:solidFill>
                  <a:srgbClr val="323232"/>
                </a:solidFill>
                <a:latin typeface="Century Gothic" pitchFamily="34" charset="0"/>
              </a:rPr>
              <a:t>*100% tax free cash is subject to HMRC limits and is subject to change  </a:t>
            </a:r>
          </a:p>
          <a:p>
            <a:r>
              <a:rPr lang="en-US" sz="1200" dirty="0" smtClean="0">
                <a:solidFill>
                  <a:srgbClr val="323232"/>
                </a:solidFill>
                <a:latin typeface="Century Gothic" pitchFamily="34" charset="0"/>
              </a:rPr>
              <a:t>**100% of gross pay is for 2013 Regulation contracts only, contracts prior to this date are limited to 50%</a:t>
            </a:r>
          </a:p>
          <a:p>
            <a:r>
              <a:rPr lang="en-US" sz="1200" dirty="0" smtClean="0">
                <a:solidFill>
                  <a:srgbClr val="323232"/>
                </a:solidFill>
                <a:latin typeface="Century Gothic" pitchFamily="34" charset="0"/>
              </a:rPr>
              <a:t>*** Members can now access an AVC before NPA</a:t>
            </a:r>
            <a:endParaRPr lang="en-US" sz="1200" dirty="0">
              <a:solidFill>
                <a:srgbClr val="323232"/>
              </a:solidFill>
              <a:latin typeface="Century Gothic" pitchFamily="34" charset="0"/>
            </a:endParaRPr>
          </a:p>
        </p:txBody>
      </p:sp>
    </p:spTree>
    <p:extLst>
      <p:ext uri="{BB962C8B-B14F-4D97-AF65-F5344CB8AC3E}">
        <p14:creationId xmlns:p14="http://schemas.microsoft.com/office/powerpoint/2010/main" xmlns="" val="951525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720000" y="989999"/>
            <a:ext cx="7578576" cy="872667"/>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4467A"/>
                </a:solidFill>
                <a:latin typeface="Century Gothic"/>
                <a:cs typeface="Century Gothic"/>
              </a:rPr>
              <a:t>Taking control: going digital</a:t>
            </a:r>
          </a:p>
          <a:p>
            <a:pPr algn="l">
              <a:lnSpc>
                <a:spcPct val="90000"/>
              </a:lnSpc>
            </a:pPr>
            <a:r>
              <a:rPr lang="en-US" sz="3200" b="1" spc="-70" dirty="0" smtClean="0">
                <a:solidFill>
                  <a:srgbClr val="14467A"/>
                </a:solidFill>
                <a:latin typeface="Century Gothic"/>
                <a:cs typeface="Century Gothic"/>
              </a:rPr>
              <a:t>accessible straight from eapf.org.uk</a:t>
            </a:r>
            <a:endParaRPr lang="en-US" sz="3200" b="1" spc="-70" dirty="0">
              <a:solidFill>
                <a:srgbClr val="14467A"/>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a:solidFill>
                  <a:schemeClr val="bg1"/>
                </a:solidFill>
                <a:latin typeface="Century Gothic"/>
                <a:cs typeface="Century Gothic"/>
              </a:rPr>
              <a:t>How has my pension changed since April 2014?</a:t>
            </a:r>
            <a:endParaRPr lang="en-US" sz="900" b="1"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
        <p:nvSpPr>
          <p:cNvPr id="8" name="Rectangle 7"/>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1" name="Rectangle 10"/>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pic>
        <p:nvPicPr>
          <p:cNvPr id="8194" name="Picture 2"/>
          <p:cNvPicPr>
            <a:picLocks noChangeAspect="1" noChangeArrowheads="1"/>
          </p:cNvPicPr>
          <p:nvPr/>
        </p:nvPicPr>
        <p:blipFill>
          <a:blip r:embed="rId3"/>
          <a:srcRect/>
          <a:stretch>
            <a:fillRect/>
          </a:stretch>
        </p:blipFill>
        <p:spPr bwMode="auto">
          <a:xfrm>
            <a:off x="2617955" y="2353095"/>
            <a:ext cx="6376156" cy="4127665"/>
          </a:xfrm>
          <a:prstGeom prst="rect">
            <a:avLst/>
          </a:prstGeom>
          <a:noFill/>
          <a:ln w="9525">
            <a:noFill/>
            <a:miter lim="800000"/>
            <a:headEnd/>
            <a:tailEnd/>
          </a:ln>
        </p:spPr>
      </p:pic>
      <p:pic>
        <p:nvPicPr>
          <p:cNvPr id="8196" name="Picture 4"/>
          <p:cNvPicPr>
            <a:picLocks noChangeAspect="1" noChangeArrowheads="1"/>
          </p:cNvPicPr>
          <p:nvPr/>
        </p:nvPicPr>
        <p:blipFill>
          <a:blip r:embed="rId4"/>
          <a:srcRect/>
          <a:stretch>
            <a:fillRect/>
          </a:stretch>
        </p:blipFill>
        <p:spPr bwMode="auto">
          <a:xfrm>
            <a:off x="325892" y="2938463"/>
            <a:ext cx="3267075" cy="981075"/>
          </a:xfrm>
          <a:prstGeom prst="rect">
            <a:avLst/>
          </a:prstGeom>
          <a:noFill/>
          <a:ln w="9525">
            <a:noFill/>
            <a:miter lim="800000"/>
            <a:headEnd/>
            <a:tailEnd/>
          </a:ln>
        </p:spPr>
      </p:pic>
    </p:spTree>
    <p:extLst>
      <p:ext uri="{BB962C8B-B14F-4D97-AF65-F5344CB8AC3E}">
        <p14:creationId xmlns:p14="http://schemas.microsoft.com/office/powerpoint/2010/main" xmlns="" val="450005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89999"/>
            <a:ext cx="7578576" cy="872667"/>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33669"/>
                </a:solidFill>
                <a:latin typeface="Century Gothic"/>
                <a:cs typeface="Century Gothic"/>
              </a:rPr>
              <a:t>Your Fund</a:t>
            </a:r>
            <a:endParaRPr lang="en-US" sz="3200" b="1" spc="-70" dirty="0">
              <a:solidFill>
                <a:srgbClr val="133669"/>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Tree>
    <p:extLst>
      <p:ext uri="{BB962C8B-B14F-4D97-AF65-F5344CB8AC3E}">
        <p14:creationId xmlns="" xmlns:p14="http://schemas.microsoft.com/office/powerpoint/2010/main" val="9515258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iain.hodgson\Desktop\158478547.jpg"/>
          <p:cNvPicPr>
            <a:picLocks noChangeAspect="1" noChangeArrowheads="1"/>
          </p:cNvPicPr>
          <p:nvPr/>
        </p:nvPicPr>
        <p:blipFill>
          <a:blip r:embed="rId2"/>
          <a:srcRect/>
          <a:stretch>
            <a:fillRect/>
          </a:stretch>
        </p:blipFill>
        <p:spPr bwMode="auto">
          <a:xfrm>
            <a:off x="3808494" y="720001"/>
            <a:ext cx="4991117" cy="5760000"/>
          </a:xfrm>
          <a:prstGeom prst="rect">
            <a:avLst/>
          </a:prstGeom>
          <a:noFill/>
        </p:spPr>
      </p:pic>
      <p:sp>
        <p:nvSpPr>
          <p:cNvPr id="6" name="Title 4"/>
          <p:cNvSpPr txBox="1">
            <a:spLocks/>
          </p:cNvSpPr>
          <p:nvPr/>
        </p:nvSpPr>
        <p:spPr>
          <a:xfrm>
            <a:off x="720000" y="729500"/>
            <a:ext cx="7578576" cy="594334"/>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4467A"/>
                </a:solidFill>
                <a:latin typeface="Century Gothic"/>
                <a:cs typeface="Century Gothic"/>
              </a:rPr>
              <a:t>Taking control: use your mobile</a:t>
            </a:r>
            <a:endParaRPr lang="en-US" sz="3200" b="1" spc="-70" dirty="0">
              <a:solidFill>
                <a:srgbClr val="14467A"/>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a:solidFill>
                  <a:schemeClr val="bg1"/>
                </a:solidFill>
                <a:latin typeface="Century Gothic"/>
                <a:cs typeface="Century Gothic"/>
              </a:rPr>
              <a:t>How has my pension changed since April 2014?</a:t>
            </a:r>
            <a:endParaRPr lang="en-US" sz="900" b="1"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
        <p:nvSpPr>
          <p:cNvPr id="8" name="Rectangle 7"/>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1" name="Rectangle 10"/>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pic>
        <p:nvPicPr>
          <p:cNvPr id="9221" name="Picture 5"/>
          <p:cNvPicPr>
            <a:picLocks noChangeAspect="1" noChangeArrowheads="1"/>
          </p:cNvPicPr>
          <p:nvPr/>
        </p:nvPicPr>
        <p:blipFill>
          <a:blip r:embed="rId4"/>
          <a:srcRect/>
          <a:stretch>
            <a:fillRect/>
          </a:stretch>
        </p:blipFill>
        <p:spPr bwMode="auto">
          <a:xfrm>
            <a:off x="5712028" y="2041798"/>
            <a:ext cx="1294411" cy="2363571"/>
          </a:xfrm>
          <a:prstGeom prst="rect">
            <a:avLst/>
          </a:prstGeom>
          <a:noFill/>
          <a:ln w="9525">
            <a:noFill/>
            <a:miter lim="800000"/>
            <a:headEnd/>
            <a:tailEnd/>
          </a:ln>
        </p:spPr>
      </p:pic>
      <p:pic>
        <p:nvPicPr>
          <p:cNvPr id="9222" name="Picture 6"/>
          <p:cNvPicPr>
            <a:picLocks noChangeAspect="1" noChangeArrowheads="1"/>
          </p:cNvPicPr>
          <p:nvPr/>
        </p:nvPicPr>
        <p:blipFill>
          <a:blip r:embed="rId5"/>
          <a:srcRect/>
          <a:stretch>
            <a:fillRect/>
          </a:stretch>
        </p:blipFill>
        <p:spPr bwMode="auto">
          <a:xfrm>
            <a:off x="720000" y="1602166"/>
            <a:ext cx="3103115" cy="46303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50005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401024" y="989999"/>
            <a:ext cx="7578576" cy="872667"/>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spc="-70" dirty="0" smtClean="0">
                <a:solidFill>
                  <a:srgbClr val="14467A"/>
                </a:solidFill>
                <a:latin typeface="Century Gothic"/>
                <a:cs typeface="Century Gothic"/>
              </a:rPr>
              <a:t>Taking control: Understanding your statement</a:t>
            </a:r>
            <a:endParaRPr lang="en-US" sz="3200" spc="-70" dirty="0">
              <a:solidFill>
                <a:srgbClr val="14467A"/>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19999" y="1638300"/>
            <a:ext cx="7704001" cy="4162425"/>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eaLnBrk="0" hangingPunct="0">
              <a:lnSpc>
                <a:spcPct val="150000"/>
              </a:lnSpc>
              <a:spcBef>
                <a:spcPct val="20000"/>
              </a:spcBef>
            </a:pPr>
            <a:r>
              <a:rPr lang="en-GB" sz="1600" baseline="30000" dirty="0">
                <a:solidFill>
                  <a:srgbClr val="272727"/>
                </a:solidFill>
                <a:latin typeface="Century Gothic"/>
                <a:cs typeface="Century Gothic"/>
              </a:rPr>
              <a:t>—</a:t>
            </a:r>
            <a:r>
              <a:rPr lang="en-GB" sz="1600" baseline="30000" dirty="0">
                <a:latin typeface="Century Gothic"/>
                <a:cs typeface="Century Gothic"/>
              </a:rPr>
              <a:t>	</a:t>
            </a:r>
            <a:endParaRPr lang="en-GB" sz="16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pic>
        <p:nvPicPr>
          <p:cNvPr id="1026" name="Picture 2"/>
          <p:cNvPicPr>
            <a:picLocks noChangeAspect="1" noChangeArrowheads="1"/>
          </p:cNvPicPr>
          <p:nvPr/>
        </p:nvPicPr>
        <p:blipFill>
          <a:blip r:embed="rId4"/>
          <a:srcRect/>
          <a:stretch>
            <a:fillRect/>
          </a:stretch>
        </p:blipFill>
        <p:spPr bwMode="auto">
          <a:xfrm>
            <a:off x="0" y="0"/>
            <a:ext cx="11782425" cy="7839075"/>
          </a:xfrm>
          <a:prstGeom prst="rect">
            <a:avLst/>
          </a:prstGeom>
          <a:noFill/>
          <a:ln w="9525">
            <a:noFill/>
            <a:miter lim="800000"/>
            <a:headEnd/>
            <a:tailEnd/>
          </a:ln>
        </p:spPr>
      </p:pic>
    </p:spTree>
    <p:extLst>
      <p:ext uri="{BB962C8B-B14F-4D97-AF65-F5344CB8AC3E}">
        <p14:creationId xmlns="" xmlns:p14="http://schemas.microsoft.com/office/powerpoint/2010/main" val="951525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720000" y="989999"/>
            <a:ext cx="4575331" cy="530043"/>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4467A"/>
                </a:solidFill>
                <a:latin typeface="Century Gothic"/>
                <a:cs typeface="Century Gothic"/>
              </a:rPr>
              <a:t>Contact us</a:t>
            </a:r>
            <a:endParaRPr lang="en-US" sz="3200" b="1" spc="-70" dirty="0">
              <a:solidFill>
                <a:srgbClr val="14467A"/>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pic>
        <p:nvPicPr>
          <p:cNvPr id="109570" name="Picture 2"/>
          <p:cNvPicPr>
            <a:picLocks noChangeAspect="1" noChangeArrowheads="1"/>
          </p:cNvPicPr>
          <p:nvPr/>
        </p:nvPicPr>
        <p:blipFill>
          <a:blip r:embed="rId4"/>
          <a:srcRect/>
          <a:stretch>
            <a:fillRect/>
          </a:stretch>
        </p:blipFill>
        <p:spPr bwMode="auto">
          <a:xfrm>
            <a:off x="6489865" y="1270659"/>
            <a:ext cx="2333625" cy="4952719"/>
          </a:xfrm>
          <a:prstGeom prst="rect">
            <a:avLst/>
          </a:prstGeom>
          <a:noFill/>
          <a:ln w="9525">
            <a:noFill/>
            <a:miter lim="800000"/>
            <a:headEnd/>
            <a:tailEnd/>
          </a:ln>
        </p:spPr>
      </p:pic>
      <p:sp>
        <p:nvSpPr>
          <p:cNvPr id="15" name="Rectangle 14"/>
          <p:cNvSpPr/>
          <p:nvPr/>
        </p:nvSpPr>
        <p:spPr>
          <a:xfrm>
            <a:off x="719999" y="1520043"/>
            <a:ext cx="5769865" cy="5576911"/>
          </a:xfrm>
          <a:prstGeom prst="rect">
            <a:avLst/>
          </a:prstGeom>
        </p:spPr>
        <p:txBody>
          <a:bodyPr wrap="square">
            <a:spAutoFit/>
          </a:bodyPr>
          <a:lstStyle/>
          <a:p>
            <a:pPr>
              <a:lnSpc>
                <a:spcPct val="110000"/>
              </a:lnSpc>
              <a:buClr>
                <a:srgbClr val="00B050"/>
              </a:buClr>
            </a:pPr>
            <a:r>
              <a:rPr lang="en-GB" b="1" dirty="0" smtClean="0">
                <a:latin typeface="Century Gothic" pitchFamily="34" charset="0"/>
                <a:cs typeface="Arial" charset="0"/>
              </a:rPr>
              <a:t>For general information about the benefits of our Scheme:</a:t>
            </a:r>
          </a:p>
          <a:p>
            <a:pPr>
              <a:lnSpc>
                <a:spcPct val="110000"/>
              </a:lnSpc>
              <a:buClr>
                <a:srgbClr val="00B050"/>
              </a:buClr>
            </a:pPr>
            <a:r>
              <a:rPr lang="en-GB" dirty="0" smtClean="0">
                <a:latin typeface="Century Gothic" pitchFamily="34" charset="0"/>
                <a:cs typeface="Arial" charset="0"/>
              </a:rPr>
              <a:t>go to our pension website at </a:t>
            </a:r>
            <a:r>
              <a:rPr lang="en-GB" dirty="0" smtClean="0">
                <a:solidFill>
                  <a:srgbClr val="133669"/>
                </a:solidFill>
                <a:latin typeface="Century Gothic" pitchFamily="34" charset="0"/>
                <a:cs typeface="Arial" charset="0"/>
                <a:hlinkClick r:id="rId5"/>
              </a:rPr>
              <a:t>www.eapf.org.uk</a:t>
            </a:r>
            <a:endParaRPr lang="en-GB" dirty="0" smtClean="0">
              <a:solidFill>
                <a:srgbClr val="133669"/>
              </a:solidFill>
              <a:latin typeface="Century Gothic" pitchFamily="34" charset="0"/>
              <a:cs typeface="Arial" charset="0"/>
            </a:endParaRPr>
          </a:p>
          <a:p>
            <a:pPr>
              <a:lnSpc>
                <a:spcPct val="110000"/>
              </a:lnSpc>
              <a:buClr>
                <a:srgbClr val="00B050"/>
              </a:buClr>
            </a:pPr>
            <a:r>
              <a:rPr lang="en-GB" dirty="0" smtClean="0">
                <a:latin typeface="Century Gothic" pitchFamily="34" charset="0"/>
                <a:cs typeface="Arial" charset="0"/>
              </a:rPr>
              <a:t>telephone</a:t>
            </a:r>
            <a:r>
              <a:rPr lang="en-GB" dirty="0" smtClean="0">
                <a:solidFill>
                  <a:srgbClr val="133669"/>
                </a:solidFill>
                <a:latin typeface="Century Gothic" pitchFamily="34" charset="0"/>
                <a:cs typeface="Arial" charset="0"/>
              </a:rPr>
              <a:t> 0800 121 6593</a:t>
            </a:r>
          </a:p>
          <a:p>
            <a:pPr>
              <a:lnSpc>
                <a:spcPct val="110000"/>
              </a:lnSpc>
              <a:buClr>
                <a:srgbClr val="00B050"/>
              </a:buClr>
            </a:pPr>
            <a:endParaRPr lang="en-GB" b="1" dirty="0" smtClean="0">
              <a:latin typeface="Century Gothic" pitchFamily="34" charset="0"/>
              <a:cs typeface="Arial" charset="0"/>
            </a:endParaRPr>
          </a:p>
          <a:p>
            <a:pPr>
              <a:lnSpc>
                <a:spcPct val="110000"/>
              </a:lnSpc>
              <a:buClr>
                <a:srgbClr val="00B050"/>
              </a:buClr>
            </a:pPr>
            <a:r>
              <a:rPr lang="en-GB" b="1" dirty="0" smtClean="0">
                <a:latin typeface="Century Gothic" pitchFamily="34" charset="0"/>
                <a:cs typeface="Arial" charset="0"/>
              </a:rPr>
              <a:t>To use the calculator and to view your last benefit statement:</a:t>
            </a:r>
          </a:p>
          <a:p>
            <a:pPr>
              <a:lnSpc>
                <a:spcPct val="110000"/>
              </a:lnSpc>
              <a:buClr>
                <a:srgbClr val="00B050"/>
              </a:buClr>
            </a:pPr>
            <a:r>
              <a:rPr lang="en-GB" dirty="0" smtClean="0">
                <a:latin typeface="Century Gothic" pitchFamily="34" charset="0"/>
                <a:cs typeface="Arial" charset="0"/>
              </a:rPr>
              <a:t>go to EAPF Online at </a:t>
            </a:r>
            <a:r>
              <a:rPr lang="en-GB" dirty="0" smtClean="0">
                <a:solidFill>
                  <a:srgbClr val="133669"/>
                </a:solidFill>
                <a:latin typeface="Century Gothic" pitchFamily="34" charset="0"/>
                <a:cs typeface="Arial" charset="0"/>
                <a:hlinkClick r:id="rId5"/>
              </a:rPr>
              <a:t>www.eapf.org.uk</a:t>
            </a:r>
            <a:endParaRPr lang="en-GB" dirty="0" smtClean="0">
              <a:latin typeface="Century Gothic" pitchFamily="34" charset="0"/>
              <a:cs typeface="Arial" charset="0"/>
            </a:endParaRPr>
          </a:p>
          <a:p>
            <a:pPr>
              <a:lnSpc>
                <a:spcPct val="110000"/>
              </a:lnSpc>
              <a:buClr>
                <a:srgbClr val="00B050"/>
              </a:buClr>
            </a:pPr>
            <a:endParaRPr lang="en-GB" b="1" dirty="0" smtClean="0">
              <a:latin typeface="Century Gothic" pitchFamily="34" charset="0"/>
              <a:cs typeface="Arial" charset="0"/>
            </a:endParaRPr>
          </a:p>
          <a:p>
            <a:pPr>
              <a:lnSpc>
                <a:spcPct val="110000"/>
              </a:lnSpc>
              <a:buClr>
                <a:srgbClr val="00B050"/>
              </a:buClr>
            </a:pPr>
            <a:r>
              <a:rPr lang="en-GB" b="1" dirty="0" smtClean="0">
                <a:latin typeface="Century Gothic" pitchFamily="34" charset="0"/>
                <a:cs typeface="Arial" charset="0"/>
              </a:rPr>
              <a:t>For points of clarification from today’s webinar:</a:t>
            </a:r>
          </a:p>
          <a:p>
            <a:pPr>
              <a:lnSpc>
                <a:spcPct val="110000"/>
              </a:lnSpc>
            </a:pPr>
            <a:r>
              <a:rPr lang="en-GB" dirty="0" smtClean="0">
                <a:latin typeface="Century Gothic" pitchFamily="34" charset="0"/>
                <a:cs typeface="Arial" charset="0"/>
              </a:rPr>
              <a:t>Email us at</a:t>
            </a:r>
            <a:r>
              <a:rPr lang="en-GB" dirty="0" smtClean="0">
                <a:solidFill>
                  <a:srgbClr val="133669"/>
                </a:solidFill>
                <a:latin typeface="Century Gothic" pitchFamily="34" charset="0"/>
                <a:cs typeface="Arial" charset="0"/>
              </a:rPr>
              <a:t> </a:t>
            </a:r>
            <a:r>
              <a:rPr lang="en-GB" dirty="0" smtClean="0">
                <a:solidFill>
                  <a:srgbClr val="133669"/>
                </a:solidFill>
                <a:latin typeface="Century Gothic" pitchFamily="34" charset="0"/>
                <a:cs typeface="Arial" charset="0"/>
                <a:hlinkClick r:id="rId6"/>
              </a:rPr>
              <a:t>info@eapf.org.uk</a:t>
            </a:r>
            <a:endParaRPr lang="en-GB" dirty="0" smtClean="0">
              <a:solidFill>
                <a:srgbClr val="133669"/>
              </a:solidFill>
              <a:latin typeface="Century Gothic" pitchFamily="34" charset="0"/>
              <a:cs typeface="Arial" charset="0"/>
            </a:endParaRPr>
          </a:p>
          <a:p>
            <a:pPr>
              <a:lnSpc>
                <a:spcPct val="110000"/>
              </a:lnSpc>
            </a:pPr>
            <a:endParaRPr lang="en-GB" dirty="0" smtClean="0">
              <a:latin typeface="Century Gothic" pitchFamily="34" charset="0"/>
              <a:cs typeface="Arial" charset="0"/>
            </a:endParaRPr>
          </a:p>
          <a:p>
            <a:pPr>
              <a:lnSpc>
                <a:spcPct val="110000"/>
              </a:lnSpc>
            </a:pPr>
            <a:r>
              <a:rPr lang="en-GB" b="1" dirty="0" smtClean="0">
                <a:latin typeface="Century Gothic" pitchFamily="34" charset="0"/>
                <a:cs typeface="Arial" charset="0"/>
              </a:rPr>
              <a:t>If you need any further help then:</a:t>
            </a:r>
          </a:p>
          <a:p>
            <a:pPr>
              <a:lnSpc>
                <a:spcPct val="110000"/>
              </a:lnSpc>
            </a:pPr>
            <a:r>
              <a:rPr lang="en-GB" dirty="0" smtClean="0">
                <a:latin typeface="Century Gothic" pitchFamily="34" charset="0"/>
                <a:cs typeface="Arial" charset="0"/>
              </a:rPr>
              <a:t> telephone </a:t>
            </a:r>
            <a:r>
              <a:rPr lang="en-GB" dirty="0" smtClean="0">
                <a:solidFill>
                  <a:srgbClr val="133669"/>
                </a:solidFill>
                <a:latin typeface="Century Gothic" pitchFamily="34" charset="0"/>
                <a:cs typeface="Arial" charset="0"/>
              </a:rPr>
              <a:t>0800 121 6593</a:t>
            </a:r>
            <a:r>
              <a:rPr lang="en-GB" dirty="0" smtClean="0">
                <a:latin typeface="Century Gothic" pitchFamily="34" charset="0"/>
                <a:cs typeface="Arial" charset="0"/>
              </a:rPr>
              <a:t>    </a:t>
            </a:r>
          </a:p>
          <a:p>
            <a:pPr>
              <a:lnSpc>
                <a:spcPct val="110000"/>
              </a:lnSpc>
              <a:buFont typeface="Arial" pitchFamily="34" charset="0"/>
              <a:buChar char="•"/>
            </a:pPr>
            <a:endParaRPr lang="en-GB" dirty="0" smtClean="0">
              <a:latin typeface="Century Gothic" pitchFamily="34" charset="0"/>
              <a:cs typeface="Arial" charset="0"/>
            </a:endParaRPr>
          </a:p>
          <a:p>
            <a:pPr>
              <a:lnSpc>
                <a:spcPct val="110000"/>
              </a:lnSpc>
              <a:buFont typeface="Arial" pitchFamily="34" charset="0"/>
              <a:buChar char="•"/>
            </a:pPr>
            <a:endParaRPr lang="en-GB" dirty="0" smtClean="0">
              <a:latin typeface="Century Gothic" pitchFamily="34" charset="0"/>
              <a:cs typeface="Arial" charset="0"/>
            </a:endParaRPr>
          </a:p>
          <a:p>
            <a:pPr lvl="1">
              <a:lnSpc>
                <a:spcPct val="110000"/>
              </a:lnSpc>
              <a:buClr>
                <a:srgbClr val="00B050"/>
              </a:buClr>
            </a:pPr>
            <a:endParaRPr lang="en-GB" dirty="0" smtClean="0">
              <a:latin typeface="Century Gothic" pitchFamily="34" charset="0"/>
              <a:cs typeface="Arial" charset="0"/>
            </a:endParaRPr>
          </a:p>
          <a:p>
            <a:pPr lvl="1">
              <a:lnSpc>
                <a:spcPct val="110000"/>
              </a:lnSpc>
              <a:buClr>
                <a:srgbClr val="00B050"/>
              </a:buClr>
            </a:pPr>
            <a:endParaRPr lang="en-GB" dirty="0">
              <a:latin typeface="Century Gothic" pitchFamily="34" charset="0"/>
            </a:endParaRPr>
          </a:p>
        </p:txBody>
      </p:sp>
    </p:spTree>
    <p:extLst>
      <p:ext uri="{BB962C8B-B14F-4D97-AF65-F5344CB8AC3E}">
        <p14:creationId xmlns="" xmlns:p14="http://schemas.microsoft.com/office/powerpoint/2010/main" val="951525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382210" y="2097164"/>
            <a:ext cx="7938660" cy="872836"/>
          </a:xfrm>
          <a:prstGeom prst="rect">
            <a:avLst/>
          </a:prstGeom>
        </p:spPr>
      </p:pic>
      <p:sp>
        <p:nvSpPr>
          <p:cNvPr id="6" name="Title 4"/>
          <p:cNvSpPr txBox="1">
            <a:spLocks/>
          </p:cNvSpPr>
          <p:nvPr/>
        </p:nvSpPr>
        <p:spPr>
          <a:xfrm>
            <a:off x="720000" y="3209636"/>
            <a:ext cx="7578576" cy="645515"/>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5400" b="1" spc="-70" dirty="0" smtClean="0">
                <a:solidFill>
                  <a:srgbClr val="14467A"/>
                </a:solidFill>
                <a:latin typeface="Century Gothic"/>
                <a:cs typeface="Century Gothic"/>
              </a:rPr>
              <a:t>Any questions?</a:t>
            </a:r>
            <a:endParaRPr lang="en-US" sz="5400" b="1" spc="-70" dirty="0">
              <a:solidFill>
                <a:srgbClr val="14467A"/>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Tree>
    <p:extLst>
      <p:ext uri="{BB962C8B-B14F-4D97-AF65-F5344CB8AC3E}">
        <p14:creationId xmlns="" xmlns:p14="http://schemas.microsoft.com/office/powerpoint/2010/main" val="3411484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idx="4294967295"/>
          </p:nvPr>
        </p:nvSpPr>
        <p:spPr>
          <a:xfrm>
            <a:off x="285750" y="1428750"/>
            <a:ext cx="8407400" cy="641350"/>
          </a:xfrm>
        </p:spPr>
        <p:txBody>
          <a:bodyPr/>
          <a:lstStyle/>
          <a:p>
            <a:pPr algn="ctr" eaLnBrk="1" hangingPunct="1"/>
            <a:r>
              <a:rPr lang="en-US" b="1" dirty="0" smtClean="0">
                <a:latin typeface="Century Gothic" pitchFamily="34" charset="0"/>
                <a:cs typeface="Arial" charset="0"/>
              </a:rPr>
              <a:t>Disclaimer</a:t>
            </a:r>
            <a:endParaRPr lang="en-GB" b="1" dirty="0" smtClean="0">
              <a:latin typeface="Century Gothic" pitchFamily="34" charset="0"/>
              <a:cs typeface="Arial" charset="0"/>
            </a:endParaRPr>
          </a:p>
        </p:txBody>
      </p:sp>
      <p:sp>
        <p:nvSpPr>
          <p:cNvPr id="94211" name="Rectangle 3"/>
          <p:cNvSpPr>
            <a:spLocks noGrp="1" noChangeArrowheads="1"/>
          </p:cNvSpPr>
          <p:nvPr>
            <p:ph type="subTitle" idx="4294967295"/>
          </p:nvPr>
        </p:nvSpPr>
        <p:spPr>
          <a:xfrm>
            <a:off x="331788" y="2286000"/>
            <a:ext cx="8488362" cy="3071813"/>
          </a:xfrm>
        </p:spPr>
        <p:txBody>
          <a:bodyPr>
            <a:normAutofit/>
          </a:bodyPr>
          <a:lstStyle/>
          <a:p>
            <a:pPr marL="0" indent="0" eaLnBrk="1" hangingPunct="1">
              <a:buClr>
                <a:schemeClr val="accent2"/>
              </a:buClr>
              <a:buFontTx/>
              <a:buNone/>
              <a:defRPr/>
            </a:pPr>
            <a:r>
              <a:rPr lang="en-GB" sz="1800" dirty="0" smtClean="0"/>
              <a:t>This briefing has been compiled by Capita, unless stated otherwise on individual slides and is based on our understanding of legislation and events on 10 September 2015. The figures and situations quoted in all of the slides are merely examples and are not intended to constitute advice, nor should they be considered a substitute for specific advice in relation to your individual circumstances. Capita accepts no liability for errors or omissions. </a:t>
            </a:r>
          </a:p>
          <a:p>
            <a:pPr eaLnBrk="1" hangingPunct="1">
              <a:buFontTx/>
              <a:buNone/>
              <a:defRPr/>
            </a:pPr>
            <a:endParaRPr lang="en-GB" sz="1800" dirty="0" smtClean="0"/>
          </a:p>
          <a:p>
            <a:pPr eaLnBrk="1" hangingPunct="1">
              <a:buFontTx/>
              <a:buNone/>
              <a:defRPr/>
            </a:pPr>
            <a:r>
              <a:rPr lang="en-GB" sz="1800" b="1" dirty="0" smtClean="0"/>
              <a:t>If you require advice on this subject you should contact an independent</a:t>
            </a:r>
          </a:p>
          <a:p>
            <a:pPr eaLnBrk="1" hangingPunct="1">
              <a:buFontTx/>
              <a:buNone/>
              <a:defRPr/>
            </a:pPr>
            <a:r>
              <a:rPr lang="en-GB" sz="1800" b="1" dirty="0" smtClean="0"/>
              <a:t>financial advisor.</a:t>
            </a:r>
            <a:r>
              <a:rPr lang="en-GB" sz="1800" b="1" dirty="0" smtClean="0">
                <a:solidFill>
                  <a:schemeClr val="tx2"/>
                </a:solidFill>
              </a:rPr>
              <a:t> </a:t>
            </a:r>
            <a:endParaRPr lang="en-GB" sz="1800" b="1" dirty="0" smtClean="0"/>
          </a:p>
          <a:p>
            <a:pPr marL="0" indent="0" algn="ctr" eaLnBrk="1" hangingPunct="1">
              <a:buClr>
                <a:schemeClr val="accent2"/>
              </a:buClr>
              <a:buFontTx/>
              <a:buNone/>
              <a:defRPr/>
            </a:pPr>
            <a:endParaRPr lang="en-GB" sz="2000" dirty="0" smtClean="0">
              <a:solidFill>
                <a:schemeClr val="tx2"/>
              </a:solidFill>
            </a:endParaRPr>
          </a:p>
          <a:p>
            <a:pPr marL="0" indent="0" algn="ctr" eaLnBrk="1" hangingPunct="1">
              <a:buClr>
                <a:schemeClr val="accent2"/>
              </a:buClr>
              <a:buFontTx/>
              <a:buNone/>
              <a:defRPr/>
            </a:pPr>
            <a:endParaRPr lang="en-GB" sz="2000" dirty="0" smtClean="0">
              <a:solidFill>
                <a:schemeClr val="tx2"/>
              </a:solidFill>
            </a:endParaRPr>
          </a:p>
        </p:txBody>
      </p:sp>
      <p:cxnSp>
        <p:nvCxnSpPr>
          <p:cNvPr id="5" name="Straight Connector 4"/>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a:stretch>
            <a:fillRect/>
          </a:stretch>
        </p:blipFill>
        <p:spPr>
          <a:xfrm>
            <a:off x="7164000" y="360000"/>
            <a:ext cx="1260000" cy="243306"/>
          </a:xfrm>
          <a:prstGeom prst="rect">
            <a:avLst/>
          </a:prstGeom>
        </p:spPr>
      </p:pic>
      <p:sp>
        <p:nvSpPr>
          <p:cNvPr id="7" name="Rectangle 6"/>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wedge">
                                      <p:cBhvr>
                                        <p:cTn id="7" dur="2000"/>
                                        <p:tgtEl>
                                          <p:spTgt spid="94211">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94211">
                                            <p:txEl>
                                              <p:pRg st="2" end="2"/>
                                            </p:txEl>
                                          </p:spTgt>
                                        </p:tgtEl>
                                        <p:attrNameLst>
                                          <p:attrName>style.visibility</p:attrName>
                                        </p:attrNameLst>
                                      </p:cBhvr>
                                      <p:to>
                                        <p:strVal val="visible"/>
                                      </p:to>
                                    </p:set>
                                    <p:animEffect transition="in" filter="wedge">
                                      <p:cBhvr>
                                        <p:cTn id="10" dur="2000"/>
                                        <p:tgtEl>
                                          <p:spTgt spid="94211">
                                            <p:txEl>
                                              <p:pRg st="2" end="2"/>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94211">
                                            <p:txEl>
                                              <p:pRg st="3" end="3"/>
                                            </p:txEl>
                                          </p:spTgt>
                                        </p:tgtEl>
                                        <p:attrNameLst>
                                          <p:attrName>style.visibility</p:attrName>
                                        </p:attrNameLst>
                                      </p:cBhvr>
                                      <p:to>
                                        <p:strVal val="visible"/>
                                      </p:to>
                                    </p:set>
                                    <p:animEffect transition="in" filter="wedge">
                                      <p:cBhvr>
                                        <p:cTn id="13" dur="2000"/>
                                        <p:tgtEl>
                                          <p:spTgt spid="94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89999"/>
            <a:ext cx="7578576" cy="648301"/>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33669"/>
                </a:solidFill>
                <a:latin typeface="Century Gothic"/>
                <a:cs typeface="Century Gothic"/>
              </a:rPr>
              <a:t>Fund background</a:t>
            </a:r>
            <a:endParaRPr lang="en-US" sz="3200" b="1" spc="-70" dirty="0">
              <a:solidFill>
                <a:srgbClr val="133669"/>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19999" y="1638300"/>
            <a:ext cx="7704001" cy="4653318"/>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0850" indent="-450850" algn="l" eaLnBrk="0" hangingPunct="0">
              <a:spcBef>
                <a:spcPct val="20000"/>
              </a:spcBef>
              <a:buFont typeface="Arial" pitchFamily="34" charset="0"/>
              <a:buChar char="•"/>
            </a:pPr>
            <a:r>
              <a:rPr lang="en-GB" sz="1800" dirty="0" smtClean="0">
                <a:latin typeface="Century Gothic"/>
                <a:cs typeface="Century Gothic"/>
              </a:rPr>
              <a:t>Our pension Fund is part of the Local Government Pension Scheme (LGPS) which has over 4.5 million members</a:t>
            </a:r>
          </a:p>
          <a:p>
            <a:pPr algn="l" eaLnBrk="0" hangingPunct="0">
              <a:lnSpc>
                <a:spcPct val="150000"/>
              </a:lnSpc>
              <a:spcBef>
                <a:spcPct val="20000"/>
              </a:spcBef>
              <a:buFont typeface="Arial" pitchFamily="34" charset="0"/>
              <a:buChar char="•"/>
            </a:pPr>
            <a:r>
              <a:rPr lang="en-GB" sz="1800" dirty="0" smtClean="0">
                <a:latin typeface="Century Gothic"/>
                <a:cs typeface="Century Gothic"/>
              </a:rPr>
              <a:t> 	There are 89 LGPS Funds in the UK   </a:t>
            </a:r>
            <a:endParaRPr lang="en-GB" sz="1800" dirty="0">
              <a:latin typeface="Century Gothic"/>
              <a:cs typeface="Century Gothic"/>
            </a:endParaRPr>
          </a:p>
          <a:p>
            <a:pPr algn="l" eaLnBrk="0" hangingPunct="0">
              <a:spcBef>
                <a:spcPct val="20000"/>
              </a:spcBef>
              <a:buFont typeface="Arial" pitchFamily="34" charset="0"/>
              <a:buChar char="•"/>
            </a:pPr>
            <a:r>
              <a:rPr lang="en-GB" sz="1800" dirty="0" smtClean="0">
                <a:solidFill>
                  <a:srgbClr val="000000"/>
                </a:solidFill>
                <a:latin typeface="Century Gothic"/>
                <a:cs typeface="Century Gothic"/>
              </a:rPr>
              <a:t> 	The EAPF has over 41,000 members and £2.6 billion assets </a:t>
            </a:r>
            <a:r>
              <a:rPr lang="en-GB" sz="1800" dirty="0" smtClean="0">
                <a:solidFill>
                  <a:srgbClr val="000000"/>
                </a:solidFill>
                <a:latin typeface="Century Gothic"/>
                <a:cs typeface="Century Gothic"/>
              </a:rPr>
              <a:t>under </a:t>
            </a:r>
            <a:r>
              <a:rPr lang="en-GB" sz="1800" dirty="0" smtClean="0">
                <a:solidFill>
                  <a:srgbClr val="000000"/>
                </a:solidFill>
                <a:latin typeface="Century Gothic"/>
                <a:cs typeface="Century Gothic"/>
              </a:rPr>
              <a:t>	management</a:t>
            </a:r>
          </a:p>
          <a:p>
            <a:pPr algn="l" eaLnBrk="0" hangingPunct="0">
              <a:lnSpc>
                <a:spcPct val="150000"/>
              </a:lnSpc>
              <a:spcBef>
                <a:spcPct val="20000"/>
              </a:spcBef>
              <a:buFont typeface="Arial" pitchFamily="34" charset="0"/>
              <a:buChar char="•"/>
            </a:pPr>
            <a:r>
              <a:rPr lang="en-GB" sz="1800" dirty="0" smtClean="0">
                <a:latin typeface="Century Gothic"/>
                <a:cs typeface="Century Gothic"/>
              </a:rPr>
              <a:t> 	There are currently 3 employers participating in the Fund:</a:t>
            </a:r>
          </a:p>
          <a:p>
            <a:pPr marL="531813" indent="-80963" algn="l" eaLnBrk="0" hangingPunct="0">
              <a:lnSpc>
                <a:spcPct val="150000"/>
              </a:lnSpc>
              <a:spcBef>
                <a:spcPct val="20000"/>
              </a:spcBef>
            </a:pPr>
            <a:r>
              <a:rPr lang="en-GB" sz="1800" dirty="0" smtClean="0">
                <a:latin typeface="Century Gothic"/>
                <a:cs typeface="Century Gothic"/>
              </a:rPr>
              <a:t>-		Environment Agency</a:t>
            </a:r>
          </a:p>
          <a:p>
            <a:pPr marL="531813" indent="-80963" algn="l" eaLnBrk="0" hangingPunct="0">
              <a:lnSpc>
                <a:spcPct val="150000"/>
              </a:lnSpc>
              <a:spcBef>
                <a:spcPct val="20000"/>
              </a:spcBef>
            </a:pPr>
            <a:r>
              <a:rPr lang="en-GB" sz="1800" dirty="0" smtClean="0">
                <a:latin typeface="Century Gothic"/>
                <a:cs typeface="Century Gothic"/>
              </a:rPr>
              <a:t>-		Natural Resources Wales</a:t>
            </a:r>
          </a:p>
          <a:p>
            <a:pPr marL="900113" indent="-449263" algn="l" eaLnBrk="0" hangingPunct="0">
              <a:lnSpc>
                <a:spcPct val="150000"/>
              </a:lnSpc>
              <a:spcBef>
                <a:spcPct val="20000"/>
              </a:spcBef>
              <a:buFontTx/>
              <a:buChar char="-"/>
            </a:pPr>
            <a:r>
              <a:rPr lang="en-GB" sz="1800" dirty="0" smtClean="0">
                <a:latin typeface="Century Gothic"/>
                <a:cs typeface="Century Gothic"/>
              </a:rPr>
              <a:t>Shared Services Connected Limited</a:t>
            </a:r>
          </a:p>
          <a:p>
            <a:pPr marL="531813" indent="-531813" algn="l" eaLnBrk="0" hangingPunct="0">
              <a:spcBef>
                <a:spcPct val="20000"/>
              </a:spcBef>
              <a:buFont typeface="Arial" pitchFamily="34" charset="0"/>
              <a:buChar char="•"/>
            </a:pPr>
            <a:r>
              <a:rPr lang="en-GB" sz="1800" dirty="0" smtClean="0">
                <a:latin typeface="Century Gothic"/>
                <a:cs typeface="Century Gothic"/>
              </a:rPr>
              <a:t>A Pension Committee &amp; Pension Board provides strategic direction and oversight, with day to day administration provided by Capita</a:t>
            </a:r>
            <a:endParaRPr lang="en-GB" sz="18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Tree>
    <p:extLst>
      <p:ext uri="{BB962C8B-B14F-4D97-AF65-F5344CB8AC3E}">
        <p14:creationId xmlns="" xmlns:p14="http://schemas.microsoft.com/office/powerpoint/2010/main" val="951525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89999"/>
            <a:ext cx="7578576" cy="872667"/>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33669"/>
                </a:solidFill>
                <a:latin typeface="Century Gothic"/>
                <a:cs typeface="Century Gothic"/>
              </a:rPr>
              <a:t>How your Fund works</a:t>
            </a:r>
            <a:endParaRPr lang="en-US" sz="3200" b="1" spc="-70" dirty="0">
              <a:solidFill>
                <a:srgbClr val="133669"/>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19999" y="1638300"/>
            <a:ext cx="7704001" cy="4162425"/>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eaLnBrk="0" hangingPunct="0">
              <a:lnSpc>
                <a:spcPct val="150000"/>
              </a:lnSpc>
              <a:spcBef>
                <a:spcPct val="20000"/>
              </a:spcBef>
            </a:pPr>
            <a:endParaRPr lang="en-GB" sz="16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
        <p:nvSpPr>
          <p:cNvPr id="15" name="Content Placeholder 14"/>
          <p:cNvSpPr>
            <a:spLocks noGrp="1"/>
          </p:cNvSpPr>
          <p:nvPr>
            <p:ph idx="1"/>
          </p:nvPr>
        </p:nvSpPr>
        <p:spPr>
          <a:xfrm>
            <a:off x="457201" y="1638301"/>
            <a:ext cx="8229600" cy="3302190"/>
          </a:xfrm>
        </p:spPr>
        <p:txBody>
          <a:bodyPr/>
          <a:lstStyle/>
          <a:p>
            <a:pPr>
              <a:buNone/>
            </a:pPr>
            <a:r>
              <a:rPr lang="en-GB" b="1" dirty="0" smtClean="0"/>
              <a:t>	</a:t>
            </a:r>
            <a:endParaRPr lang="en-GB" sz="1200" dirty="0"/>
          </a:p>
        </p:txBody>
      </p:sp>
      <p:sp>
        <p:nvSpPr>
          <p:cNvPr id="11" name="TextBox 10"/>
          <p:cNvSpPr txBox="1"/>
          <p:nvPr/>
        </p:nvSpPr>
        <p:spPr>
          <a:xfrm>
            <a:off x="719999" y="1638300"/>
            <a:ext cx="8218208" cy="1477328"/>
          </a:xfrm>
          <a:prstGeom prst="rect">
            <a:avLst/>
          </a:prstGeom>
          <a:noFill/>
        </p:spPr>
        <p:txBody>
          <a:bodyPr wrap="square" rtlCol="0">
            <a:spAutoFit/>
          </a:bodyPr>
          <a:lstStyle/>
          <a:p>
            <a:r>
              <a:rPr lang="en-US" dirty="0" smtClean="0">
                <a:solidFill>
                  <a:srgbClr val="323232"/>
                </a:solidFill>
                <a:latin typeface="Century Gothic" pitchFamily="34" charset="0"/>
              </a:rPr>
              <a:t>Defined benefit pension schemes provide retirement benefits that are based on your pensionable pay and the length of time that you have been a member of the scheme.  </a:t>
            </a:r>
          </a:p>
          <a:p>
            <a:endParaRPr lang="en-US" dirty="0" smtClean="0">
              <a:solidFill>
                <a:srgbClr val="323232"/>
              </a:solidFill>
              <a:latin typeface="Century Gothic" pitchFamily="34" charset="0"/>
            </a:endParaRPr>
          </a:p>
          <a:p>
            <a:r>
              <a:rPr lang="en-US" dirty="0" smtClean="0">
                <a:solidFill>
                  <a:srgbClr val="323232"/>
                </a:solidFill>
                <a:latin typeface="Century Gothic" pitchFamily="34" charset="0"/>
              </a:rPr>
              <a:t>Prior to 2014, this was based on your final salary </a:t>
            </a:r>
          </a:p>
        </p:txBody>
      </p:sp>
      <p:sp>
        <p:nvSpPr>
          <p:cNvPr id="16" name="TextBox 15"/>
          <p:cNvSpPr txBox="1"/>
          <p:nvPr/>
        </p:nvSpPr>
        <p:spPr>
          <a:xfrm>
            <a:off x="720001" y="3492401"/>
            <a:ext cx="7966800" cy="2031325"/>
          </a:xfrm>
          <a:prstGeom prst="rect">
            <a:avLst/>
          </a:prstGeom>
          <a:noFill/>
        </p:spPr>
        <p:txBody>
          <a:bodyPr wrap="square" rtlCol="0">
            <a:spAutoFit/>
          </a:bodyPr>
          <a:lstStyle/>
          <a:p>
            <a:r>
              <a:rPr lang="en-US" dirty="0" smtClean="0">
                <a:solidFill>
                  <a:srgbClr val="323232"/>
                </a:solidFill>
                <a:latin typeface="Century Gothic" pitchFamily="34" charset="0"/>
              </a:rPr>
              <a:t>From 2014, it has been based on Career average revalued earnings (CARE)</a:t>
            </a:r>
          </a:p>
          <a:p>
            <a:endParaRPr lang="en-US" dirty="0" smtClean="0">
              <a:solidFill>
                <a:srgbClr val="323232"/>
              </a:solidFill>
              <a:latin typeface="Century Gothic" pitchFamily="34" charset="0"/>
            </a:endParaRPr>
          </a:p>
          <a:p>
            <a:r>
              <a:rPr lang="en-US" dirty="0" smtClean="0">
                <a:solidFill>
                  <a:srgbClr val="323232"/>
                </a:solidFill>
                <a:latin typeface="Century Gothic" pitchFamily="34" charset="0"/>
              </a:rPr>
              <a:t>What does this mean?</a:t>
            </a:r>
          </a:p>
          <a:p>
            <a:endParaRPr lang="en-US" dirty="0" smtClean="0">
              <a:solidFill>
                <a:srgbClr val="323232"/>
              </a:solidFill>
              <a:latin typeface="Century Gothic" pitchFamily="34" charset="0"/>
            </a:endParaRPr>
          </a:p>
          <a:p>
            <a:endParaRPr lang="en-US" dirty="0" smtClean="0"/>
          </a:p>
          <a:p>
            <a:endParaRPr lang="en-US" dirty="0"/>
          </a:p>
        </p:txBody>
      </p:sp>
    </p:spTree>
    <p:extLst>
      <p:ext uri="{BB962C8B-B14F-4D97-AF65-F5344CB8AC3E}">
        <p14:creationId xmlns="" xmlns:p14="http://schemas.microsoft.com/office/powerpoint/2010/main" val="951525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19999" y="720760"/>
            <a:ext cx="7578576" cy="610201"/>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33669"/>
                </a:solidFill>
                <a:latin typeface="Century Gothic"/>
                <a:cs typeface="Century Gothic"/>
              </a:rPr>
              <a:t>Investments</a:t>
            </a:r>
            <a:endParaRPr lang="en-US" sz="3200" b="1" spc="-70" dirty="0">
              <a:solidFill>
                <a:srgbClr val="133669"/>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19999" y="1638300"/>
            <a:ext cx="7704001" cy="4162425"/>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eaLnBrk="0" hangingPunct="0">
              <a:lnSpc>
                <a:spcPct val="150000"/>
              </a:lnSpc>
              <a:spcBef>
                <a:spcPct val="20000"/>
              </a:spcBef>
            </a:pPr>
            <a:endParaRPr lang="en-GB" sz="16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
        <p:nvSpPr>
          <p:cNvPr id="15" name="Content Placeholder 14"/>
          <p:cNvSpPr>
            <a:spLocks noGrp="1"/>
          </p:cNvSpPr>
          <p:nvPr>
            <p:ph idx="1"/>
          </p:nvPr>
        </p:nvSpPr>
        <p:spPr>
          <a:xfrm>
            <a:off x="457200" y="1330961"/>
            <a:ext cx="8229600" cy="4525963"/>
          </a:xfrm>
        </p:spPr>
        <p:txBody>
          <a:bodyPr/>
          <a:lstStyle/>
          <a:p>
            <a:pPr marL="177800" indent="-177800">
              <a:buNone/>
            </a:pPr>
            <a:r>
              <a:rPr lang="en-GB" b="1" dirty="0" smtClean="0"/>
              <a:t>	</a:t>
            </a:r>
            <a:r>
              <a:rPr lang="en-GB" sz="1800" b="1" dirty="0" smtClean="0">
                <a:solidFill>
                  <a:srgbClr val="323232"/>
                </a:solidFill>
              </a:rPr>
              <a:t>Investment Performance</a:t>
            </a:r>
          </a:p>
          <a:p>
            <a:pPr marL="177800" indent="-177800">
              <a:buNone/>
            </a:pPr>
            <a:r>
              <a:rPr lang="en-GB" sz="1800" dirty="0" smtClean="0">
                <a:solidFill>
                  <a:srgbClr val="323232"/>
                </a:solidFill>
              </a:rPr>
              <a:t>	</a:t>
            </a:r>
          </a:p>
          <a:p>
            <a:pPr marL="177800" indent="-177800">
              <a:buNone/>
            </a:pPr>
            <a:r>
              <a:rPr lang="en-GB" sz="1800" dirty="0" smtClean="0">
                <a:solidFill>
                  <a:srgbClr val="323232"/>
                </a:solidFill>
              </a:rPr>
              <a:t>	The fund had a successful year in performance terms. The return on our assets was 15.1%, well ahead of our actuary’s assumptions. </a:t>
            </a:r>
          </a:p>
          <a:p>
            <a:pPr marL="177800" indent="-177800">
              <a:buNone/>
            </a:pPr>
            <a:endParaRPr lang="en-GB" sz="1800" dirty="0" smtClean="0">
              <a:solidFill>
                <a:srgbClr val="323232"/>
              </a:solidFill>
            </a:endParaRPr>
          </a:p>
          <a:p>
            <a:pPr marL="177800" indent="-177800">
              <a:buNone/>
            </a:pPr>
            <a:r>
              <a:rPr lang="en-GB" sz="1800" dirty="0" smtClean="0">
                <a:solidFill>
                  <a:srgbClr val="323232"/>
                </a:solidFill>
              </a:rPr>
              <a:t>	The Fund outperformed its strategic benchmark by 0.1% (after fees), a reasonable result in a year which was more challenging for our managers. </a:t>
            </a:r>
          </a:p>
          <a:p>
            <a:pPr marL="177800" indent="-177800">
              <a:buNone/>
            </a:pPr>
            <a:endParaRPr lang="en-GB" sz="1800" dirty="0" smtClean="0">
              <a:solidFill>
                <a:srgbClr val="323232"/>
              </a:solidFill>
            </a:endParaRPr>
          </a:p>
          <a:p>
            <a:pPr marL="177800" indent="-177800">
              <a:buNone/>
            </a:pPr>
            <a:r>
              <a:rPr lang="en-GB" sz="1800" dirty="0" smtClean="0">
                <a:solidFill>
                  <a:srgbClr val="323232"/>
                </a:solidFill>
              </a:rPr>
              <a:t>	Over three years the fund has returned 12.3% a year, 1.4% above benchmark which is a very strong result.</a:t>
            </a:r>
          </a:p>
          <a:p>
            <a:pPr marL="273050" indent="-273050">
              <a:buNone/>
            </a:pPr>
            <a:endParaRPr lang="en-GB" sz="1800" dirty="0" smtClean="0">
              <a:solidFill>
                <a:srgbClr val="323232"/>
              </a:solidFill>
            </a:endParaRPr>
          </a:p>
          <a:p>
            <a:pPr marL="273050" indent="-273050">
              <a:buNone/>
            </a:pPr>
            <a:endParaRPr lang="en-GB" sz="1800" dirty="0" smtClean="0">
              <a:solidFill>
                <a:srgbClr val="323232"/>
              </a:solidFill>
            </a:endParaRPr>
          </a:p>
          <a:p>
            <a:pPr marL="273050" indent="-273050">
              <a:buNone/>
            </a:pPr>
            <a:endParaRPr lang="en-GB" sz="1800" dirty="0" smtClean="0">
              <a:solidFill>
                <a:srgbClr val="323232"/>
              </a:solidFill>
            </a:endParaRPr>
          </a:p>
        </p:txBody>
      </p:sp>
    </p:spTree>
    <p:extLst>
      <p:ext uri="{BB962C8B-B14F-4D97-AF65-F5344CB8AC3E}">
        <p14:creationId xmlns="" xmlns:p14="http://schemas.microsoft.com/office/powerpoint/2010/main" val="951525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90000"/>
            <a:ext cx="7578576" cy="525392"/>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33669"/>
                </a:solidFill>
                <a:latin typeface="Century Gothic"/>
                <a:cs typeface="Century Gothic"/>
              </a:rPr>
              <a:t>Celebrating 10 years of RI</a:t>
            </a:r>
            <a:endParaRPr lang="en-US" sz="3200" b="1" spc="-70" dirty="0">
              <a:solidFill>
                <a:srgbClr val="133669"/>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pic>
        <p:nvPicPr>
          <p:cNvPr id="2050" name="Picture 2"/>
          <p:cNvPicPr>
            <a:picLocks noChangeAspect="1" noChangeArrowheads="1"/>
          </p:cNvPicPr>
          <p:nvPr/>
        </p:nvPicPr>
        <p:blipFill>
          <a:blip r:embed="rId4"/>
          <a:srcRect/>
          <a:stretch>
            <a:fillRect/>
          </a:stretch>
        </p:blipFill>
        <p:spPr bwMode="auto">
          <a:xfrm>
            <a:off x="357981" y="1515391"/>
            <a:ext cx="3276600" cy="3390900"/>
          </a:xfrm>
          <a:prstGeom prst="rect">
            <a:avLst/>
          </a:prstGeom>
          <a:noFill/>
          <a:ln w="9525">
            <a:noFill/>
            <a:miter lim="800000"/>
            <a:headEnd/>
            <a:tailEnd/>
          </a:ln>
        </p:spPr>
      </p:pic>
      <p:pic>
        <p:nvPicPr>
          <p:cNvPr id="15" name="Picture 2" descr="G:\PFM\COMMUNICATIONS\External Communications\Publications\Newsletters\2015 Content\Final amendments\Newsletter Graph.png"/>
          <p:cNvPicPr>
            <a:picLocks noChangeAspect="1" noChangeArrowheads="1"/>
          </p:cNvPicPr>
          <p:nvPr/>
        </p:nvPicPr>
        <p:blipFill>
          <a:blip r:embed="rId5"/>
          <a:srcRect/>
          <a:stretch>
            <a:fillRect/>
          </a:stretch>
        </p:blipFill>
        <p:spPr bwMode="auto">
          <a:xfrm>
            <a:off x="3634581" y="3729879"/>
            <a:ext cx="5509419" cy="2750121"/>
          </a:xfrm>
          <a:prstGeom prst="rect">
            <a:avLst/>
          </a:prstGeom>
          <a:noFill/>
        </p:spPr>
      </p:pic>
      <p:pic>
        <p:nvPicPr>
          <p:cNvPr id="2051" name="Picture 3"/>
          <p:cNvPicPr>
            <a:picLocks noChangeAspect="1" noChangeArrowheads="1"/>
          </p:cNvPicPr>
          <p:nvPr/>
        </p:nvPicPr>
        <p:blipFill>
          <a:blip r:embed="rId6"/>
          <a:srcRect/>
          <a:stretch>
            <a:fillRect/>
          </a:stretch>
        </p:blipFill>
        <p:spPr bwMode="auto">
          <a:xfrm>
            <a:off x="4350402" y="1515391"/>
            <a:ext cx="3211533" cy="2214488"/>
          </a:xfrm>
          <a:prstGeom prst="rect">
            <a:avLst/>
          </a:prstGeom>
          <a:noFill/>
          <a:ln w="9525">
            <a:noFill/>
            <a:miter lim="800000"/>
            <a:headEnd/>
            <a:tailEnd/>
          </a:ln>
        </p:spPr>
      </p:pic>
      <p:pic>
        <p:nvPicPr>
          <p:cNvPr id="2052" name="Picture 4" descr="G:\PFM\COMMUNICATIONS\Brand &amp; Style Guide\Images &amp; Logos\Logos\10 Years of Responsible Investment Logo.jpg"/>
          <p:cNvPicPr>
            <a:picLocks noChangeAspect="1" noChangeArrowheads="1"/>
          </p:cNvPicPr>
          <p:nvPr/>
        </p:nvPicPr>
        <p:blipFill>
          <a:blip r:embed="rId7"/>
          <a:srcRect/>
          <a:stretch>
            <a:fillRect/>
          </a:stretch>
        </p:blipFill>
        <p:spPr bwMode="auto">
          <a:xfrm>
            <a:off x="7733908" y="-24999"/>
            <a:ext cx="1380184" cy="1973215"/>
          </a:xfrm>
          <a:prstGeom prst="rect">
            <a:avLst/>
          </a:prstGeom>
          <a:noFill/>
        </p:spPr>
      </p:pic>
      <p:pic>
        <p:nvPicPr>
          <p:cNvPr id="3" name="Picture 2" descr="G:\PFM\COMMUNICATIONS\Brand &amp; Style Guide\Images &amp; Logos\Logos\Other logos\UK&amp;I awards 2015_ESG.png"/>
          <p:cNvPicPr>
            <a:picLocks noChangeAspect="1" noChangeArrowheads="1"/>
          </p:cNvPicPr>
          <p:nvPr/>
        </p:nvPicPr>
        <p:blipFill>
          <a:blip r:embed="rId8"/>
          <a:srcRect/>
          <a:stretch>
            <a:fillRect/>
          </a:stretch>
        </p:blipFill>
        <p:spPr bwMode="auto">
          <a:xfrm>
            <a:off x="1234703" y="5227221"/>
            <a:ext cx="1463642" cy="1252779"/>
          </a:xfrm>
          <a:prstGeom prst="rect">
            <a:avLst/>
          </a:prstGeom>
          <a:noFill/>
        </p:spPr>
      </p:pic>
    </p:spTree>
    <p:extLst>
      <p:ext uri="{BB962C8B-B14F-4D97-AF65-F5344CB8AC3E}">
        <p14:creationId xmlns="" xmlns:p14="http://schemas.microsoft.com/office/powerpoint/2010/main" val="2514825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556227" y="990000"/>
            <a:ext cx="7578576" cy="661380"/>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33669"/>
                </a:solidFill>
                <a:latin typeface="Century Gothic"/>
                <a:cs typeface="Century Gothic"/>
              </a:rPr>
              <a:t>Your Pension</a:t>
            </a:r>
            <a:endParaRPr lang="en-US" sz="3200" b="1" spc="-70" dirty="0">
              <a:solidFill>
                <a:srgbClr val="133669"/>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Tree>
    <p:extLst>
      <p:ext uri="{BB962C8B-B14F-4D97-AF65-F5344CB8AC3E}">
        <p14:creationId xmlns:p14="http://schemas.microsoft.com/office/powerpoint/2010/main" xmlns="" val="951525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382210" y="2097164"/>
            <a:ext cx="7938660" cy="872836"/>
          </a:xfrm>
          <a:prstGeom prst="rect">
            <a:avLst/>
          </a:prstGeom>
        </p:spPr>
      </p:pic>
      <p:sp>
        <p:nvSpPr>
          <p:cNvPr id="6" name="Title 4"/>
          <p:cNvSpPr txBox="1">
            <a:spLocks/>
          </p:cNvSpPr>
          <p:nvPr/>
        </p:nvSpPr>
        <p:spPr>
          <a:xfrm>
            <a:off x="720000" y="989999"/>
            <a:ext cx="7578576" cy="872667"/>
          </a:xfrm>
          <a:prstGeom prst="rect">
            <a:avLst/>
          </a:prstGeom>
        </p:spPr>
        <p:txBody>
          <a:bodyPr vert="horz" wrap="non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sz="3200" b="1" spc="-70" dirty="0" smtClean="0">
                <a:solidFill>
                  <a:srgbClr val="14467A"/>
                </a:solidFill>
                <a:latin typeface="Century Gothic"/>
                <a:cs typeface="Century Gothic"/>
              </a:rPr>
              <a:t>Summary of pension benefits</a:t>
            </a:r>
            <a:endParaRPr lang="en-US" sz="3200" b="1" spc="-70" dirty="0">
              <a:solidFill>
                <a:srgbClr val="14467A"/>
              </a:solidFill>
              <a:latin typeface="Century Gothic"/>
              <a:cs typeface="Century Gothic"/>
            </a:endParaRPr>
          </a:p>
        </p:txBody>
      </p:sp>
      <p:cxnSp>
        <p:nvCxnSpPr>
          <p:cNvPr id="9" name="Straight Connector 8"/>
          <p:cNvCxnSpPr/>
          <p:nvPr/>
        </p:nvCxnSpPr>
        <p:spPr>
          <a:xfrm>
            <a:off x="720000" y="72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7164000" y="360000"/>
            <a:ext cx="1260000" cy="243306"/>
          </a:xfrm>
          <a:prstGeom prst="rect">
            <a:avLst/>
          </a:prstGeom>
        </p:spPr>
      </p:pic>
      <p:sp>
        <p:nvSpPr>
          <p:cNvPr id="12" name="Rectangle 11"/>
          <p:cNvSpPr/>
          <p:nvPr/>
        </p:nvSpPr>
        <p:spPr>
          <a:xfrm>
            <a:off x="720000" y="0"/>
            <a:ext cx="7704000" cy="252000"/>
          </a:xfrm>
          <a:prstGeom prst="rect">
            <a:avLst/>
          </a:prstGeom>
          <a:solidFill>
            <a:srgbClr val="64CBBA"/>
          </a:solidFill>
          <a:ln>
            <a:noFill/>
          </a:ln>
          <a:effectLst/>
        </p:spPr>
        <p:style>
          <a:lnRef idx="1">
            <a:schemeClr val="accent1"/>
          </a:lnRef>
          <a:fillRef idx="3">
            <a:schemeClr val="accent1"/>
          </a:fillRef>
          <a:effectRef idx="2">
            <a:schemeClr val="accent1"/>
          </a:effectRef>
          <a:fontRef idx="minor">
            <a:schemeClr val="lt1"/>
          </a:fontRef>
        </p:style>
        <p:txBody>
          <a:bodyPr lIns="72000" bIns="0" rtlCol="0" anchor="ctr"/>
          <a:lstStyle/>
          <a:p>
            <a:r>
              <a:rPr lang="en-US" sz="900" b="1" dirty="0" smtClean="0">
                <a:solidFill>
                  <a:schemeClr val="bg1"/>
                </a:solidFill>
                <a:latin typeface="Century Gothic"/>
                <a:cs typeface="Century Gothic"/>
              </a:rPr>
              <a:t>Contributing members briefing 2015</a:t>
            </a:r>
            <a:endParaRPr lang="en-US" sz="900" b="1" dirty="0">
              <a:latin typeface="Century Gothic"/>
              <a:cs typeface="Century Gothic"/>
            </a:endParaRPr>
          </a:p>
        </p:txBody>
      </p:sp>
      <p:sp>
        <p:nvSpPr>
          <p:cNvPr id="13" name="Title 4"/>
          <p:cNvSpPr txBox="1">
            <a:spLocks/>
          </p:cNvSpPr>
          <p:nvPr/>
        </p:nvSpPr>
        <p:spPr>
          <a:xfrm>
            <a:off x="719999" y="1565152"/>
            <a:ext cx="7704001" cy="4167320"/>
          </a:xfrm>
          <a:prstGeom prst="rect">
            <a:avLst/>
          </a:prstGeom>
        </p:spPr>
        <p:txBody>
          <a:bodyPr vert="horz" wrap="square"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73050" indent="-273050" algn="l" eaLnBrk="0" hangingPunct="0">
              <a:lnSpc>
                <a:spcPct val="150000"/>
              </a:lnSpc>
              <a:spcBef>
                <a:spcPct val="20000"/>
              </a:spcBef>
              <a:buFont typeface="Arial" pitchFamily="34" charset="0"/>
              <a:buChar char="•"/>
            </a:pPr>
            <a:r>
              <a:rPr lang="en-GB" sz="1800" baseline="30000" dirty="0" smtClean="0">
                <a:solidFill>
                  <a:srgbClr val="272727"/>
                </a:solidFill>
                <a:latin typeface="Century Gothic"/>
                <a:cs typeface="Century Gothic"/>
              </a:rPr>
              <a:t> </a:t>
            </a:r>
            <a:r>
              <a:rPr lang="en-GB" sz="1800" dirty="0" smtClean="0">
                <a:latin typeface="Century Gothic"/>
                <a:cs typeface="Century Gothic"/>
              </a:rPr>
              <a:t>Pension for life increasing in line with inflation</a:t>
            </a:r>
          </a:p>
          <a:p>
            <a:pPr marL="273050" indent="-273050" algn="l" eaLnBrk="0" hangingPunct="0">
              <a:lnSpc>
                <a:spcPct val="150000"/>
              </a:lnSpc>
              <a:spcBef>
                <a:spcPct val="20000"/>
              </a:spcBef>
              <a:buFont typeface="Arial" pitchFamily="34" charset="0"/>
              <a:buChar char="•"/>
            </a:pPr>
            <a:r>
              <a:rPr lang="en-GB" sz="1800" dirty="0" smtClean="0">
                <a:latin typeface="Century Gothic"/>
                <a:cs typeface="Century Gothic"/>
              </a:rPr>
              <a:t>Option to exchange part of your pension for a tax free lump sum at retirement</a:t>
            </a:r>
            <a:endParaRPr lang="en-GB" sz="1800" dirty="0">
              <a:latin typeface="Century Gothic"/>
              <a:cs typeface="Century Gothic"/>
            </a:endParaRPr>
          </a:p>
          <a:p>
            <a:pPr marL="273050" indent="-273050" algn="l" eaLnBrk="0" hangingPunct="0">
              <a:lnSpc>
                <a:spcPct val="150000"/>
              </a:lnSpc>
              <a:spcBef>
                <a:spcPct val="20000"/>
              </a:spcBef>
              <a:buFont typeface="Arial" pitchFamily="34" charset="0"/>
              <a:buChar char="•"/>
            </a:pPr>
            <a:r>
              <a:rPr lang="en-GB" sz="1800" dirty="0" smtClean="0">
                <a:solidFill>
                  <a:srgbClr val="000000"/>
                </a:solidFill>
                <a:latin typeface="Century Gothic"/>
                <a:cs typeface="Century Gothic"/>
              </a:rPr>
              <a:t>Tax relief on contributions</a:t>
            </a:r>
          </a:p>
          <a:p>
            <a:pPr marL="273050" indent="-273050" algn="l" eaLnBrk="0" hangingPunct="0">
              <a:lnSpc>
                <a:spcPct val="150000"/>
              </a:lnSpc>
              <a:spcBef>
                <a:spcPct val="20000"/>
              </a:spcBef>
              <a:buFont typeface="Arial" pitchFamily="34" charset="0"/>
              <a:buChar char="•"/>
            </a:pPr>
            <a:r>
              <a:rPr lang="en-GB" sz="1800" dirty="0" smtClean="0">
                <a:solidFill>
                  <a:srgbClr val="000000"/>
                </a:solidFill>
                <a:latin typeface="Century Gothic"/>
                <a:cs typeface="Century Gothic"/>
              </a:rPr>
              <a:t>The option to vary your contributions </a:t>
            </a:r>
          </a:p>
          <a:p>
            <a:pPr marL="273050" indent="-273050" algn="l" eaLnBrk="0" hangingPunct="0">
              <a:lnSpc>
                <a:spcPct val="150000"/>
              </a:lnSpc>
              <a:spcBef>
                <a:spcPct val="20000"/>
              </a:spcBef>
              <a:buFont typeface="Arial" pitchFamily="34" charset="0"/>
              <a:buChar char="•"/>
            </a:pPr>
            <a:r>
              <a:rPr lang="en-GB" sz="1800" dirty="0" smtClean="0">
                <a:solidFill>
                  <a:srgbClr val="000000"/>
                </a:solidFill>
                <a:latin typeface="Century Gothic"/>
                <a:cs typeface="Century Gothic"/>
              </a:rPr>
              <a:t>Tax free life cover equal to 3 X your pay</a:t>
            </a:r>
          </a:p>
          <a:p>
            <a:pPr marL="273050" indent="-273050" algn="l" eaLnBrk="0" hangingPunct="0">
              <a:lnSpc>
                <a:spcPct val="150000"/>
              </a:lnSpc>
              <a:spcBef>
                <a:spcPct val="20000"/>
              </a:spcBef>
              <a:buFont typeface="Arial" pitchFamily="34" charset="0"/>
              <a:buChar char="•"/>
            </a:pPr>
            <a:r>
              <a:rPr lang="en-GB" sz="1800" dirty="0" smtClean="0">
                <a:solidFill>
                  <a:srgbClr val="000000"/>
                </a:solidFill>
                <a:latin typeface="Century Gothic"/>
                <a:cs typeface="Century Gothic"/>
              </a:rPr>
              <a:t>Pension for dependants</a:t>
            </a:r>
          </a:p>
          <a:p>
            <a:pPr marL="273050" indent="-273050" algn="l" eaLnBrk="0" hangingPunct="0">
              <a:lnSpc>
                <a:spcPct val="150000"/>
              </a:lnSpc>
              <a:spcBef>
                <a:spcPct val="20000"/>
              </a:spcBef>
              <a:buFont typeface="Arial" pitchFamily="34" charset="0"/>
              <a:buChar char="•"/>
            </a:pPr>
            <a:r>
              <a:rPr lang="en-GB" sz="1800" dirty="0" smtClean="0">
                <a:solidFill>
                  <a:srgbClr val="000000"/>
                </a:solidFill>
                <a:latin typeface="Century Gothic"/>
                <a:cs typeface="Century Gothic"/>
              </a:rPr>
              <a:t>Ill health cover</a:t>
            </a:r>
          </a:p>
          <a:p>
            <a:pPr marL="273050" indent="-273050" algn="l" eaLnBrk="0" hangingPunct="0">
              <a:lnSpc>
                <a:spcPct val="150000"/>
              </a:lnSpc>
              <a:spcBef>
                <a:spcPct val="20000"/>
              </a:spcBef>
              <a:buFont typeface="Arial" pitchFamily="34" charset="0"/>
              <a:buChar char="•"/>
            </a:pPr>
            <a:r>
              <a:rPr lang="en-GB" sz="1800" dirty="0" smtClean="0">
                <a:solidFill>
                  <a:srgbClr val="000000"/>
                </a:solidFill>
                <a:latin typeface="Century Gothic"/>
                <a:cs typeface="Century Gothic"/>
              </a:rPr>
              <a:t>Benefits </a:t>
            </a:r>
            <a:r>
              <a:rPr lang="en-GB" sz="1800" dirty="0" smtClean="0">
                <a:latin typeface="Century Gothic"/>
                <a:cs typeface="Century Gothic"/>
              </a:rPr>
              <a:t>are protected in statute</a:t>
            </a:r>
          </a:p>
          <a:p>
            <a:pPr algn="l" eaLnBrk="0" hangingPunct="0">
              <a:lnSpc>
                <a:spcPct val="150000"/>
              </a:lnSpc>
              <a:spcBef>
                <a:spcPct val="20000"/>
              </a:spcBef>
            </a:pPr>
            <a:endParaRPr lang="en-GB" sz="1600" dirty="0" smtClean="0">
              <a:latin typeface="Century Gothic"/>
              <a:cs typeface="Century Gothic"/>
            </a:endParaRPr>
          </a:p>
          <a:p>
            <a:pPr algn="l" eaLnBrk="0" hangingPunct="0">
              <a:lnSpc>
                <a:spcPct val="150000"/>
              </a:lnSpc>
              <a:spcBef>
                <a:spcPct val="20000"/>
              </a:spcBef>
            </a:pPr>
            <a:endParaRPr lang="en-GB" sz="1600" dirty="0">
              <a:latin typeface="Century Gothic"/>
              <a:cs typeface="Century Gothic"/>
            </a:endParaRPr>
          </a:p>
        </p:txBody>
      </p:sp>
      <p:cxnSp>
        <p:nvCxnSpPr>
          <p:cNvPr id="14" name="Straight Connector 13"/>
          <p:cNvCxnSpPr/>
          <p:nvPr/>
        </p:nvCxnSpPr>
        <p:spPr>
          <a:xfrm>
            <a:off x="720000" y="6480000"/>
            <a:ext cx="7704000" cy="760"/>
          </a:xfrm>
          <a:prstGeom prst="line">
            <a:avLst/>
          </a:prstGeom>
          <a:ln w="6350">
            <a:solidFill>
              <a:srgbClr val="50515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20000" y="-24999"/>
            <a:ext cx="1978345" cy="276999"/>
          </a:xfrm>
          <a:prstGeom prst="rect">
            <a:avLst/>
          </a:prstGeom>
        </p:spPr>
        <p:txBody>
          <a:bodyPr wrap="square" lIns="72000" tIns="0" rIns="0" bIns="46800" anchor="b" anchorCtr="0">
            <a:noAutofit/>
          </a:bodyPr>
          <a:lstStyle/>
          <a:p>
            <a:endParaRPr lang="en-US" sz="1000" dirty="0">
              <a:solidFill>
                <a:schemeClr val="bg1"/>
              </a:solidFill>
            </a:endParaRPr>
          </a:p>
        </p:txBody>
      </p:sp>
    </p:spTree>
    <p:extLst>
      <p:ext uri="{BB962C8B-B14F-4D97-AF65-F5344CB8AC3E}">
        <p14:creationId xmlns:p14="http://schemas.microsoft.com/office/powerpoint/2010/main" xmlns="" val="951525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rgbClr val="505150"/>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3896</TotalTime>
  <Words>1906</Words>
  <Application>Microsoft Office PowerPoint</Application>
  <PresentationFormat>On-screen Show (4:3)</PresentationFormat>
  <Paragraphs>470</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Take control of your pension savings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Disclaimer</vt:lpstr>
    </vt:vector>
  </TitlesOfParts>
  <Company>Capita Hartshead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title>
  <dc:creator>Chris Walker</dc:creator>
  <cp:lastModifiedBy>DJWILLIAMS</cp:lastModifiedBy>
  <cp:revision>486</cp:revision>
  <dcterms:created xsi:type="dcterms:W3CDTF">2014-07-08T14:20:14Z</dcterms:created>
  <dcterms:modified xsi:type="dcterms:W3CDTF">2015-09-14T13:55:05Z</dcterms:modified>
</cp:coreProperties>
</file>